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79" r:id="rId6"/>
    <p:sldId id="267" r:id="rId7"/>
    <p:sldId id="268" r:id="rId8"/>
    <p:sldId id="269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75" r:id="rId20"/>
    <p:sldId id="266" r:id="rId21"/>
    <p:sldId id="270" r:id="rId22"/>
    <p:sldId id="271" r:id="rId23"/>
    <p:sldId id="272" r:id="rId24"/>
    <p:sldId id="273" r:id="rId25"/>
    <p:sldId id="274" r:id="rId26"/>
    <p:sldId id="276" r:id="rId27"/>
    <p:sldId id="277" r:id="rId28"/>
    <p:sldId id="27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52F"/>
    <a:srgbClr val="870F5C"/>
    <a:srgbClr val="FF0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39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1C4E-A46D-A743-A3F9-3DFDEEDBFC6C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2083-4976-774E-AC82-25B27AC96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1C4E-A46D-A743-A3F9-3DFDEEDBFC6C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2083-4976-774E-AC82-25B27AC96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1C4E-A46D-A743-A3F9-3DFDEEDBFC6C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2083-4976-774E-AC82-25B27AC96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D8043B-EF7D-42D0-9076-97E1604B581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322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B8A70D-1617-4F29-B846-936B1614D9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67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75A7D0-744D-4BFA-B8C7-DDFCC9CBF7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164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87256E-4627-4285-9534-853F6BEE58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58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241CE-721F-44CA-AEAE-3ECCD28B47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36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5ECE7-1124-4903-87DA-B07033EC60D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955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109FE-69E6-4233-8E62-A8B872D4D9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018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FAD560-DDDB-4B43-851B-E6A644AD1DB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781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1C4E-A46D-A743-A3F9-3DFDEEDBFC6C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2083-4976-774E-AC82-25B27AC96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0121AF-0E99-432A-8867-AFB785406A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8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AC0455-78F3-4F80-8A8F-0C1516F4C4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84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451DAA-55A8-4003-84F5-88B28C0ACC0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116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306D1-2471-451F-9B95-B76D1825ED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FB3F8-A344-40D2-AB7A-97D2A9FF7B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97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BC99B-D25D-4F4C-90A0-33ACA93AE5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FD79D-9260-424F-803A-FDAF8B03E9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710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A0C5D-FDC4-4F3B-94C8-D8BE27D607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00FDA-B3C0-4D9A-BD15-69B2F7C68C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1574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20894-015F-4D91-9C4E-197CAFD15D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E0AE7-49DD-4EB4-BC7B-446CA731EA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2898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B8637-D99F-4C8A-8817-B66975678D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E1D9D-D9ED-4054-BF6D-FA9E3AF1F0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51752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1FA22-EF5F-4883-AA6E-67839BD73F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65D5D-C468-4D65-9EB3-57DE0B4C52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4246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1AE65-650F-4CD4-8471-4C875B804C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9F0E7-27EC-48E5-9151-AE48AFA1DF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75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1C4E-A46D-A743-A3F9-3DFDEEDBFC6C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2083-4976-774E-AC82-25B27AC96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169FA-2247-4ABD-8802-5363E8B8F5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E7F86-A1E2-4A9A-AA8D-5188D31C77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7013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D5440-96CB-4B7C-A671-DCE1702F55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6B166-8AB4-4007-9ECE-5895DE648F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3077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E4EE6-AB20-4C31-BD9D-B8ACCF532D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02FD2-6BF2-49AB-88A4-64880E108C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4651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9A481-1544-4770-AFB1-81DFD822E8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DBFB0-4F3C-41E7-A5A3-64165D8EAA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3524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306D1-2471-451F-9B95-B76D1825ED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FB3F8-A344-40D2-AB7A-97D2A9FF7B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5157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BC99B-D25D-4F4C-90A0-33ACA93AE5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FD79D-9260-424F-803A-FDAF8B03E9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9816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A0C5D-FDC4-4F3B-94C8-D8BE27D607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00FDA-B3C0-4D9A-BD15-69B2F7C68C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4677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20894-015F-4D91-9C4E-197CAFD15D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E0AE7-49DD-4EB4-BC7B-446CA731EA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190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B8637-D99F-4C8A-8817-B66975678D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E1D9D-D9ED-4054-BF6D-FA9E3AF1F0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1562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1FA22-EF5F-4883-AA6E-67839BD73F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65D5D-C468-4D65-9EB3-57DE0B4C52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648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1C4E-A46D-A743-A3F9-3DFDEEDBFC6C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2083-4976-774E-AC82-25B27AC96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1AE65-650F-4CD4-8471-4C875B804C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9F0E7-27EC-48E5-9151-AE48AFA1DF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2102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169FA-2247-4ABD-8802-5363E8B8F5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E7F86-A1E2-4A9A-AA8D-5188D31C77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9649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D5440-96CB-4B7C-A671-DCE1702F55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6B166-8AB4-4007-9ECE-5895DE648F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9583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E4EE6-AB20-4C31-BD9D-B8ACCF532D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02FD2-6BF2-49AB-88A4-64880E108C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3098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9A481-1544-4770-AFB1-81DFD822E8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DBFB0-4F3C-41E7-A5A3-64165D8EAA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0771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306D1-2471-451F-9B95-B76D1825ED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FB3F8-A344-40D2-AB7A-97D2A9FF7B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43089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BC99B-D25D-4F4C-90A0-33ACA93AE5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FD79D-9260-424F-803A-FDAF8B03E9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1821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A0C5D-FDC4-4F3B-94C8-D8BE27D607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00FDA-B3C0-4D9A-BD15-69B2F7C68C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963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20894-015F-4D91-9C4E-197CAFD15D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E0AE7-49DD-4EB4-BC7B-446CA731EA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7265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B8637-D99F-4C8A-8817-B66975678D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E1D9D-D9ED-4054-BF6D-FA9E3AF1F0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53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1C4E-A46D-A743-A3F9-3DFDEEDBFC6C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2083-4976-774E-AC82-25B27AC96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1FA22-EF5F-4883-AA6E-67839BD73F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65D5D-C468-4D65-9EB3-57DE0B4C52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2370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1AE65-650F-4CD4-8471-4C875B804C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9F0E7-27EC-48E5-9151-AE48AFA1DF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849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169FA-2247-4ABD-8802-5363E8B8F5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E7F86-A1E2-4A9A-AA8D-5188D31C77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11979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D5440-96CB-4B7C-A671-DCE1702F55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6B166-8AB4-4007-9ECE-5895DE648F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2420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E4EE6-AB20-4C31-BD9D-B8ACCF532D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02FD2-6BF2-49AB-88A4-64880E108C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16435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9A481-1544-4770-AFB1-81DFD822E8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DBFB0-4F3C-41E7-A5A3-64165D8EAA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730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1C4E-A46D-A743-A3F9-3DFDEEDBFC6C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2083-4976-774E-AC82-25B27AC96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1C4E-A46D-A743-A3F9-3DFDEEDBFC6C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2083-4976-774E-AC82-25B27AC96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1C4E-A46D-A743-A3F9-3DFDEEDBFC6C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2083-4976-774E-AC82-25B27AC96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1C4E-A46D-A743-A3F9-3DFDEEDBFC6C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2083-4976-774E-AC82-25B27AC96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1C4E-A46D-A743-A3F9-3DFDEEDBFC6C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D2083-4976-774E-AC82-25B27AC96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6E90F426-1158-4C95-BB6F-8A22D1450392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35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F3EC3746-4ED9-4E2D-9F0F-FDC86BF16C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68A3A33-1AE6-46BC-AC6E-D33D59651423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1742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F3EC3746-4ED9-4E2D-9F0F-FDC86BF16C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68A3A33-1AE6-46BC-AC6E-D33D59651423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4706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F3EC3746-4ED9-4E2D-9F0F-FDC86BF16C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68A3A33-1AE6-46BC-AC6E-D33D59651423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655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51082" y="2639789"/>
            <a:ext cx="76418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Die Dialogues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machen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wir</a:t>
            </a:r>
            <a:endParaRPr lang="en-US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de-DE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</a:t>
            </a:r>
            <a:r>
              <a:rPr lang="de-DE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eute!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12231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nach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To (a destination, with place names </a:t>
            </a:r>
            <a:r>
              <a:rPr lang="en-US" dirty="0" err="1" smtClean="0">
                <a:solidFill>
                  <a:srgbClr val="FFFFFF"/>
                </a:solidFill>
              </a:rPr>
              <a:t>eg</a:t>
            </a:r>
            <a:r>
              <a:rPr lang="en-US" dirty="0" smtClean="0">
                <a:solidFill>
                  <a:srgbClr val="FFFFFF"/>
                </a:solidFill>
              </a:rPr>
              <a:t> cities, countries, continents)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After (an event)</a:t>
            </a:r>
          </a:p>
          <a:p>
            <a:r>
              <a:rPr lang="en-US" dirty="0" err="1" smtClean="0">
                <a:solidFill>
                  <a:srgbClr val="FFFFFF"/>
                </a:solidFill>
              </a:rPr>
              <a:t>Beispiele</a:t>
            </a:r>
            <a:endParaRPr lang="en-US" dirty="0" smtClean="0">
              <a:solidFill>
                <a:srgbClr val="FFFFFF"/>
              </a:solidFill>
            </a:endParaRPr>
          </a:p>
          <a:p>
            <a:pPr lvl="1"/>
            <a:r>
              <a:rPr lang="en-US" dirty="0" err="1" smtClean="0">
                <a:solidFill>
                  <a:srgbClr val="FFFFFF"/>
                </a:solidFill>
              </a:rPr>
              <a:t>Fliegen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Sie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nach</a:t>
            </a:r>
            <a:r>
              <a:rPr lang="en-US" dirty="0" smtClean="0">
                <a:solidFill>
                  <a:srgbClr val="FFFFFF"/>
                </a:solidFill>
              </a:rPr>
              <a:t> Deutschland?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Was </a:t>
            </a:r>
            <a:r>
              <a:rPr lang="en-US" dirty="0" err="1" smtClean="0">
                <a:solidFill>
                  <a:srgbClr val="FFFFFF"/>
                </a:solidFill>
              </a:rPr>
              <a:t>machen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wir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nach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dem</a:t>
            </a:r>
            <a:r>
              <a:rPr lang="en-US" dirty="0" smtClean="0">
                <a:solidFill>
                  <a:srgbClr val="FFFFFF"/>
                </a:solidFill>
              </a:rPr>
              <a:t> Essen?</a:t>
            </a:r>
          </a:p>
          <a:p>
            <a:pPr lvl="1"/>
            <a:r>
              <a:rPr lang="en-US" dirty="0" err="1" smtClean="0">
                <a:solidFill>
                  <a:srgbClr val="FFFFFF"/>
                </a:solidFill>
              </a:rPr>
              <a:t>Nach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dem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Konzert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sind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wir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eingeschlafen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pPr lvl="1"/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seit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Since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For (a period of time)</a:t>
            </a:r>
          </a:p>
          <a:p>
            <a:r>
              <a:rPr lang="en-US" dirty="0" err="1" smtClean="0">
                <a:solidFill>
                  <a:srgbClr val="FFFFFF"/>
                </a:solidFill>
              </a:rPr>
              <a:t>Beispiele</a:t>
            </a:r>
            <a:r>
              <a:rPr lang="en-US" dirty="0" smtClean="0">
                <a:solidFill>
                  <a:srgbClr val="FFFFFF"/>
                </a:solidFill>
              </a:rPr>
              <a:t>: </a:t>
            </a:r>
          </a:p>
          <a:p>
            <a:pPr lvl="1"/>
            <a:r>
              <a:rPr lang="en-US" dirty="0" err="1" smtClean="0">
                <a:solidFill>
                  <a:srgbClr val="FFFFFF"/>
                </a:solidFill>
              </a:rPr>
              <a:t>Wir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wohnen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seit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gestern</a:t>
            </a:r>
            <a:r>
              <a:rPr lang="en-US" dirty="0" smtClean="0">
                <a:solidFill>
                  <a:srgbClr val="FFFFFF"/>
                </a:solidFill>
              </a:rPr>
              <a:t> in Northville.</a:t>
            </a:r>
          </a:p>
          <a:p>
            <a:pPr lvl="1"/>
            <a:r>
              <a:rPr lang="en-US" dirty="0" err="1" smtClean="0">
                <a:solidFill>
                  <a:srgbClr val="FFFFFF"/>
                </a:solidFill>
              </a:rPr>
              <a:t>Sie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wohnt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seit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einer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Woche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bei</a:t>
            </a:r>
            <a:r>
              <a:rPr lang="en-US" dirty="0" smtClean="0">
                <a:solidFill>
                  <a:srgbClr val="FFFFFF"/>
                </a:solidFill>
              </a:rPr>
              <a:t> uns.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von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From, of (possessive)</a:t>
            </a:r>
          </a:p>
          <a:p>
            <a:r>
              <a:rPr lang="en-US" dirty="0" err="1" smtClean="0">
                <a:solidFill>
                  <a:srgbClr val="FFFFFF"/>
                </a:solidFill>
              </a:rPr>
              <a:t>Beispiele</a:t>
            </a:r>
            <a:endParaRPr lang="en-US" dirty="0" smtClean="0">
              <a:solidFill>
                <a:srgbClr val="FFFFFF"/>
              </a:solidFill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Das </a:t>
            </a:r>
            <a:r>
              <a:rPr lang="en-US" dirty="0" err="1" smtClean="0">
                <a:solidFill>
                  <a:srgbClr val="FFFFFF"/>
                </a:solidFill>
              </a:rPr>
              <a:t>Haus</a:t>
            </a:r>
            <a:r>
              <a:rPr lang="en-US" dirty="0" smtClean="0">
                <a:solidFill>
                  <a:srgbClr val="FFFFFF"/>
                </a:solidFill>
              </a:rPr>
              <a:t> von </a:t>
            </a:r>
            <a:r>
              <a:rPr lang="en-US" dirty="0" err="1" smtClean="0">
                <a:solidFill>
                  <a:srgbClr val="FFFFFF"/>
                </a:solidFill>
              </a:rPr>
              <a:t>meiner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Oma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ist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sehr</a:t>
            </a:r>
            <a:r>
              <a:rPr lang="en-US" dirty="0" smtClean="0">
                <a:solidFill>
                  <a:srgbClr val="FFFFFF"/>
                </a:solidFill>
              </a:rPr>
              <a:t> alt!</a:t>
            </a:r>
          </a:p>
          <a:p>
            <a:pPr lvl="1"/>
            <a:r>
              <a:rPr lang="en-US" dirty="0" err="1" smtClean="0">
                <a:solidFill>
                  <a:srgbClr val="FFFFFF"/>
                </a:solidFill>
              </a:rPr>
              <a:t>Ich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habe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einen</a:t>
            </a:r>
            <a:r>
              <a:rPr lang="en-US" dirty="0" smtClean="0">
                <a:solidFill>
                  <a:srgbClr val="FFFFFF"/>
                </a:solidFill>
              </a:rPr>
              <a:t> Email von </a:t>
            </a:r>
            <a:r>
              <a:rPr lang="en-US" dirty="0" err="1" smtClean="0">
                <a:solidFill>
                  <a:srgbClr val="FFFFFF"/>
                </a:solidFill>
              </a:rPr>
              <a:t>meinem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Bruder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bekommen</a:t>
            </a:r>
            <a:r>
              <a:rPr lang="en-US" dirty="0" smtClean="0">
                <a:solidFill>
                  <a:srgbClr val="FFFFFF"/>
                </a:solidFill>
              </a:rPr>
              <a:t>.  </a:t>
            </a:r>
          </a:p>
          <a:p>
            <a:pPr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zu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To (with places inside a town or city, or with people)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At/for </a:t>
            </a:r>
            <a:r>
              <a:rPr lang="en-US" dirty="0" err="1" smtClean="0">
                <a:solidFill>
                  <a:srgbClr val="FFFFFF"/>
                </a:solidFill>
              </a:rPr>
              <a:t>occassions</a:t>
            </a:r>
            <a:endParaRPr lang="en-US" dirty="0" smtClean="0">
              <a:solidFill>
                <a:srgbClr val="FFFFFF"/>
              </a:solidFill>
            </a:endParaRPr>
          </a:p>
          <a:p>
            <a:pPr>
              <a:buNone/>
            </a:pPr>
            <a:r>
              <a:rPr lang="en-US" b="1" dirty="0" err="1">
                <a:solidFill>
                  <a:srgbClr val="FF00E2"/>
                </a:solidFill>
              </a:rPr>
              <a:t>z</a:t>
            </a:r>
            <a:r>
              <a:rPr lang="en-US" b="1" dirty="0" err="1" smtClean="0">
                <a:solidFill>
                  <a:srgbClr val="FF00E2"/>
                </a:solidFill>
              </a:rPr>
              <a:t>um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Beispiel</a:t>
            </a:r>
            <a:r>
              <a:rPr lang="en-US" dirty="0" smtClean="0">
                <a:solidFill>
                  <a:srgbClr val="FFFFFF"/>
                </a:solidFill>
              </a:rPr>
              <a:t>:</a:t>
            </a:r>
          </a:p>
          <a:p>
            <a:pPr lvl="1"/>
            <a:r>
              <a:rPr lang="en-US" dirty="0" err="1" smtClean="0">
                <a:solidFill>
                  <a:srgbClr val="FFFFFF"/>
                </a:solidFill>
              </a:rPr>
              <a:t>Sie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sind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spät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zu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Weinachten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gekommen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pPr lvl="1"/>
            <a:r>
              <a:rPr lang="en-US" dirty="0" err="1" smtClean="0">
                <a:solidFill>
                  <a:srgbClr val="FFFFFF"/>
                </a:solidFill>
              </a:rPr>
              <a:t>Er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fährt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zum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Bahnhof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pPr lvl="1"/>
            <a:r>
              <a:rPr lang="en-US" dirty="0" err="1" smtClean="0">
                <a:solidFill>
                  <a:srgbClr val="FFFFFF"/>
                </a:solidFill>
              </a:rPr>
              <a:t>Ich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laufe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zu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meinem</a:t>
            </a:r>
            <a:r>
              <a:rPr lang="en-US" dirty="0" smtClean="0">
                <a:solidFill>
                  <a:srgbClr val="FFFFFF"/>
                </a:solidFill>
              </a:rPr>
              <a:t> Freund.</a:t>
            </a:r>
          </a:p>
          <a:p>
            <a:pPr lvl="1"/>
            <a:r>
              <a:rPr lang="en-US" dirty="0" err="1" smtClean="0">
                <a:solidFill>
                  <a:srgbClr val="FFFFFF"/>
                </a:solidFill>
              </a:rPr>
              <a:t>zum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Schluss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54699"/>
            <a:ext cx="9144000" cy="365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Pr</a:t>
            </a:r>
            <a:r>
              <a:rPr lang="en-US" altLang="en-US" smtClean="0">
                <a:cs typeface="Arial" panose="020B0604020202020204" pitchFamily="34" charset="0"/>
              </a:rPr>
              <a:t>ä</a:t>
            </a:r>
            <a:r>
              <a:rPr lang="en-US" altLang="en-US" smtClean="0"/>
              <a:t>positionen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9154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 smtClean="0"/>
              <a:t>Hier</a:t>
            </a:r>
            <a:r>
              <a:rPr lang="en-US" altLang="en-US" dirty="0" smtClean="0"/>
              <a:t> ist </a:t>
            </a:r>
            <a:r>
              <a:rPr lang="en-US" altLang="en-US" dirty="0" err="1" smtClean="0"/>
              <a:t>ein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Buch</a:t>
            </a:r>
            <a:r>
              <a:rPr lang="en-US" altLang="en-US" dirty="0" smtClean="0"/>
              <a:t> _________ (for your dad).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Klaus </a:t>
            </a:r>
            <a:r>
              <a:rPr lang="en-US" altLang="en-US" dirty="0" err="1" smtClean="0"/>
              <a:t>f</a:t>
            </a:r>
            <a:r>
              <a:rPr lang="en-US" altLang="en-US" dirty="0" err="1" smtClean="0">
                <a:cs typeface="Arial" panose="020B0604020202020204" pitchFamily="34" charset="0"/>
              </a:rPr>
              <a:t>ä</a:t>
            </a:r>
            <a:r>
              <a:rPr lang="en-US" altLang="en-US" dirty="0" err="1" smtClean="0"/>
              <a:t>hrt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mit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dem</a:t>
            </a:r>
            <a:r>
              <a:rPr lang="en-US" altLang="en-US" dirty="0" smtClean="0"/>
              <a:t> Rad ____ (through the park).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 smtClean="0">
                <a:solidFill>
                  <a:srgbClr val="FF0000"/>
                </a:solidFill>
              </a:rPr>
              <a:t>Ich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kaufe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alles</a:t>
            </a:r>
            <a:r>
              <a:rPr lang="en-US" altLang="en-US" dirty="0" smtClean="0">
                <a:solidFill>
                  <a:srgbClr val="FF0000"/>
                </a:solidFill>
              </a:rPr>
              <a:t> _____ (except the shirt).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 smtClean="0">
                <a:solidFill>
                  <a:srgbClr val="FF0000"/>
                </a:solidFill>
              </a:rPr>
              <a:t>Ich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bleibe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heute</a:t>
            </a:r>
            <a:r>
              <a:rPr lang="en-US" altLang="en-US" dirty="0" smtClean="0">
                <a:solidFill>
                  <a:srgbClr val="FF0000"/>
                </a:solidFill>
              </a:rPr>
              <a:t> abend ____ (at home).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FF0000"/>
                </a:solidFill>
              </a:rPr>
              <a:t>Sylvia </a:t>
            </a:r>
            <a:r>
              <a:rPr lang="en-US" altLang="en-US" dirty="0" err="1" smtClean="0">
                <a:solidFill>
                  <a:srgbClr val="FF0000"/>
                </a:solidFill>
              </a:rPr>
              <a:t>rennt</a:t>
            </a:r>
            <a:r>
              <a:rPr lang="en-US" altLang="en-US" dirty="0" smtClean="0">
                <a:solidFill>
                  <a:srgbClr val="FF0000"/>
                </a:solidFill>
              </a:rPr>
              <a:t> ______ (out of the house).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 smtClean="0"/>
              <a:t>Ich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komme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heute</a:t>
            </a:r>
            <a:r>
              <a:rPr lang="en-US" altLang="en-US" dirty="0" smtClean="0"/>
              <a:t> ______ (w/out my friend </a:t>
            </a:r>
            <a:r>
              <a:rPr lang="en-US" altLang="en-US" i="1" dirty="0" smtClean="0"/>
              <a:t>m.</a:t>
            </a:r>
            <a:r>
              <a:rPr lang="en-US" altLang="en-US" dirty="0" smtClean="0"/>
              <a:t>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 smtClean="0">
                <a:solidFill>
                  <a:srgbClr val="FF0000"/>
                </a:solidFill>
              </a:rPr>
              <a:t>Sie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sind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im</a:t>
            </a:r>
            <a:r>
              <a:rPr lang="en-US" altLang="en-US" dirty="0" smtClean="0">
                <a:solidFill>
                  <a:srgbClr val="FF0000"/>
                </a:solidFill>
              </a:rPr>
              <a:t> Sommer ______ (to Myrtle Beach) </a:t>
            </a:r>
            <a:r>
              <a:rPr lang="en-US" altLang="en-US" dirty="0" err="1" smtClean="0">
                <a:solidFill>
                  <a:srgbClr val="FF0000"/>
                </a:solidFill>
              </a:rPr>
              <a:t>gefahren</a:t>
            </a:r>
            <a:r>
              <a:rPr lang="en-US" altLang="en-US" dirty="0" smtClean="0">
                <a:solidFill>
                  <a:srgbClr val="FF0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 smtClean="0"/>
              <a:t>Ich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komme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heute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sp</a:t>
            </a:r>
            <a:r>
              <a:rPr lang="en-US" altLang="en-US" dirty="0" err="1" smtClean="0">
                <a:cs typeface="Arial" panose="020B0604020202020204" pitchFamily="34" charset="0"/>
              </a:rPr>
              <a:t>ä</a:t>
            </a:r>
            <a:r>
              <a:rPr lang="en-US" altLang="en-US" dirty="0" err="1" smtClean="0"/>
              <a:t>t</a:t>
            </a:r>
            <a:r>
              <a:rPr lang="en-US" altLang="en-US" dirty="0" smtClean="0"/>
              <a:t> _________ (home).</a:t>
            </a:r>
          </a:p>
        </p:txBody>
      </p:sp>
    </p:spTree>
    <p:extLst>
      <p:ext uri="{BB962C8B-B14F-4D97-AF65-F5344CB8AC3E}">
        <p14:creationId xmlns:p14="http://schemas.microsoft.com/office/powerpoint/2010/main" val="353328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20"/>
            <a:ext cx="8229600" cy="1143000"/>
          </a:xfrm>
        </p:spPr>
        <p:txBody>
          <a:bodyPr/>
          <a:lstStyle/>
          <a:p>
            <a:r>
              <a:rPr lang="de-DE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Akkusativpräpositionen</a:t>
            </a:r>
            <a:endParaRPr lang="de-DE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3093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DE" sz="2800" dirty="0" smtClean="0">
                <a:solidFill>
                  <a:srgbClr val="B7DEE8"/>
                </a:solidFill>
              </a:rPr>
              <a:t>durch</a:t>
            </a:r>
          </a:p>
          <a:p>
            <a:pPr algn="ctr">
              <a:buNone/>
            </a:pPr>
            <a:r>
              <a:rPr lang="de-DE" sz="2800" dirty="0" smtClean="0">
                <a:solidFill>
                  <a:srgbClr val="B7DEE8"/>
                </a:solidFill>
              </a:rPr>
              <a:t>ohne</a:t>
            </a:r>
          </a:p>
          <a:p>
            <a:pPr algn="ctr">
              <a:buNone/>
            </a:pPr>
            <a:r>
              <a:rPr lang="de-DE" sz="2800" dirty="0" smtClean="0">
                <a:solidFill>
                  <a:srgbClr val="B7DEE8"/>
                </a:solidFill>
              </a:rPr>
              <a:t>gegen</a:t>
            </a:r>
          </a:p>
          <a:p>
            <a:pPr algn="ctr">
              <a:buNone/>
            </a:pPr>
            <a:r>
              <a:rPr lang="de-DE" sz="2800" dirty="0" smtClean="0">
                <a:solidFill>
                  <a:srgbClr val="B7DEE8"/>
                </a:solidFill>
              </a:rPr>
              <a:t>für</a:t>
            </a:r>
          </a:p>
          <a:p>
            <a:pPr algn="ctr">
              <a:buNone/>
            </a:pPr>
            <a:r>
              <a:rPr lang="de-DE" sz="2800" dirty="0" smtClean="0">
                <a:solidFill>
                  <a:srgbClr val="B7DEE8"/>
                </a:solidFill>
              </a:rPr>
              <a:t>um</a:t>
            </a:r>
            <a:endParaRPr lang="de-DE" sz="2800" dirty="0">
              <a:solidFill>
                <a:srgbClr val="B7DEE8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4365" y="3664575"/>
            <a:ext cx="3934631" cy="2950853"/>
          </a:xfrm>
          <a:prstGeom prst="rect">
            <a:avLst/>
          </a:prstGeom>
          <a:noFill/>
          <a:ln w="635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B7DEE8"/>
                </a:solidFill>
              </a:rPr>
              <a:t>durch</a:t>
            </a:r>
            <a:endParaRPr lang="de-DE" dirty="0">
              <a:solidFill>
                <a:srgbClr val="B7DEE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B7DEE8"/>
                </a:solidFill>
              </a:rPr>
              <a:t>Wir gehen </a:t>
            </a:r>
            <a:r>
              <a:rPr lang="de-DE" u="sng" dirty="0" smtClean="0">
                <a:solidFill>
                  <a:srgbClr val="B7DEE8"/>
                </a:solidFill>
              </a:rPr>
              <a:t>durch </a:t>
            </a:r>
            <a:r>
              <a:rPr lang="de-DE" dirty="0" smtClean="0">
                <a:solidFill>
                  <a:srgbClr val="B7DEE8"/>
                </a:solidFill>
              </a:rPr>
              <a:t>den Flur.</a:t>
            </a:r>
          </a:p>
          <a:p>
            <a:r>
              <a:rPr lang="de-DE" dirty="0" smtClean="0">
                <a:solidFill>
                  <a:srgbClr val="B7DEE8"/>
                </a:solidFill>
              </a:rPr>
              <a:t>Er wollte </a:t>
            </a:r>
            <a:r>
              <a:rPr lang="de-DE" u="sng" dirty="0" smtClean="0">
                <a:solidFill>
                  <a:srgbClr val="B7DEE8"/>
                </a:solidFill>
              </a:rPr>
              <a:t>durch</a:t>
            </a:r>
            <a:r>
              <a:rPr lang="de-DE" dirty="0" smtClean="0">
                <a:solidFill>
                  <a:srgbClr val="B7DEE8"/>
                </a:solidFill>
              </a:rPr>
              <a:t> das Feld laufen.</a:t>
            </a:r>
          </a:p>
          <a:p>
            <a:r>
              <a:rPr lang="de-DE" u="sng" dirty="0" smtClean="0">
                <a:solidFill>
                  <a:srgbClr val="B7DEE8"/>
                </a:solidFill>
              </a:rPr>
              <a:t>Durch</a:t>
            </a:r>
            <a:r>
              <a:rPr lang="de-DE" dirty="0" smtClean="0">
                <a:solidFill>
                  <a:srgbClr val="B7DEE8"/>
                </a:solidFill>
              </a:rPr>
              <a:t> Lernen werden wir schlau.</a:t>
            </a:r>
          </a:p>
          <a:p>
            <a:endParaRPr lang="de-DE" dirty="0">
              <a:solidFill>
                <a:srgbClr val="B7DEE8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7263" y="3458447"/>
            <a:ext cx="3137243" cy="3137243"/>
          </a:xfrm>
          <a:prstGeom prst="rect">
            <a:avLst/>
          </a:prstGeom>
          <a:noFill/>
          <a:ln w="508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B7DEE8"/>
                </a:solidFill>
              </a:rPr>
              <a:t>ohne</a:t>
            </a:r>
            <a:endParaRPr lang="de-DE" dirty="0">
              <a:solidFill>
                <a:srgbClr val="B7DEE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u="sng" dirty="0" smtClean="0">
                <a:solidFill>
                  <a:srgbClr val="B7DEE8"/>
                </a:solidFill>
              </a:rPr>
              <a:t>Ohne</a:t>
            </a:r>
            <a:r>
              <a:rPr lang="de-DE" dirty="0" smtClean="0">
                <a:solidFill>
                  <a:srgbClr val="B7DEE8"/>
                </a:solidFill>
              </a:rPr>
              <a:t> </a:t>
            </a:r>
            <a:r>
              <a:rPr lang="de-DE" dirty="0" smtClean="0">
                <a:solidFill>
                  <a:srgbClr val="B7DEE8"/>
                </a:solidFill>
              </a:rPr>
              <a:t>meinen </a:t>
            </a:r>
            <a:r>
              <a:rPr lang="de-DE" dirty="0" smtClean="0">
                <a:solidFill>
                  <a:srgbClr val="B7DEE8"/>
                </a:solidFill>
              </a:rPr>
              <a:t>Bruder bin ich hungrig, denn er kocht immer sehr leckeres Essen.</a:t>
            </a:r>
          </a:p>
          <a:p>
            <a:r>
              <a:rPr lang="de-DE" dirty="0" smtClean="0">
                <a:solidFill>
                  <a:srgbClr val="B7DEE8"/>
                </a:solidFill>
              </a:rPr>
              <a:t>Ich kann </a:t>
            </a:r>
            <a:r>
              <a:rPr lang="de-DE" u="sng" dirty="0" smtClean="0">
                <a:solidFill>
                  <a:srgbClr val="B7DEE8"/>
                </a:solidFill>
              </a:rPr>
              <a:t>ohne </a:t>
            </a:r>
            <a:r>
              <a:rPr lang="de-DE" dirty="0" smtClean="0">
                <a:solidFill>
                  <a:srgbClr val="B7DEE8"/>
                </a:solidFill>
              </a:rPr>
              <a:t>Milch nicht leben!</a:t>
            </a:r>
          </a:p>
          <a:p>
            <a:r>
              <a:rPr lang="de-DE" dirty="0" smtClean="0">
                <a:solidFill>
                  <a:srgbClr val="B7DEE8"/>
                </a:solidFill>
              </a:rPr>
              <a:t>Sie geht </a:t>
            </a:r>
            <a:r>
              <a:rPr lang="de-DE" u="sng" dirty="0" smtClean="0">
                <a:solidFill>
                  <a:srgbClr val="B7DEE8"/>
                </a:solidFill>
              </a:rPr>
              <a:t>ohne</a:t>
            </a:r>
            <a:r>
              <a:rPr lang="de-DE" dirty="0" smtClean="0">
                <a:solidFill>
                  <a:srgbClr val="B7DEE8"/>
                </a:solidFill>
              </a:rPr>
              <a:t> dich ins Kino.</a:t>
            </a:r>
            <a:endParaRPr lang="de-DE" dirty="0">
              <a:solidFill>
                <a:srgbClr val="B7DEE8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7605" y="3349945"/>
            <a:ext cx="3180169" cy="3180169"/>
          </a:xfrm>
          <a:prstGeom prst="rect">
            <a:avLst/>
          </a:prstGeom>
          <a:noFill/>
          <a:ln w="50800">
            <a:solidFill>
              <a:srgbClr val="76B52F"/>
            </a:solidFill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038311"/>
            <a:ext cx="3322404" cy="2491803"/>
          </a:xfrm>
          <a:prstGeom prst="rect">
            <a:avLst/>
          </a:prstGeom>
          <a:noFill/>
          <a:ln w="50800">
            <a:solidFill>
              <a:srgbClr val="870F5C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B7DEE8"/>
                </a:solidFill>
              </a:rPr>
              <a:t>gegen</a:t>
            </a:r>
            <a:endParaRPr lang="de-DE" dirty="0">
              <a:solidFill>
                <a:srgbClr val="B7DEE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B7DEE8"/>
                </a:solidFill>
              </a:rPr>
              <a:t>Mike spielt Eishockey </a:t>
            </a:r>
            <a:r>
              <a:rPr lang="de-DE" u="sng" dirty="0" smtClean="0">
                <a:solidFill>
                  <a:srgbClr val="B7DEE8"/>
                </a:solidFill>
              </a:rPr>
              <a:t>gegen</a:t>
            </a:r>
            <a:r>
              <a:rPr lang="de-DE" dirty="0" smtClean="0">
                <a:solidFill>
                  <a:srgbClr val="B7DEE8"/>
                </a:solidFill>
              </a:rPr>
              <a:t> </a:t>
            </a:r>
            <a:r>
              <a:rPr lang="de-DE" dirty="0" err="1" smtClean="0">
                <a:solidFill>
                  <a:srgbClr val="B7DEE8"/>
                </a:solidFill>
              </a:rPr>
              <a:t>Novi</a:t>
            </a:r>
            <a:r>
              <a:rPr lang="de-DE" dirty="0" smtClean="0">
                <a:solidFill>
                  <a:srgbClr val="B7DEE8"/>
                </a:solidFill>
              </a:rPr>
              <a:t>.</a:t>
            </a:r>
          </a:p>
          <a:p>
            <a:r>
              <a:rPr lang="de-DE" u="sng" dirty="0" smtClean="0">
                <a:solidFill>
                  <a:srgbClr val="B7DEE8"/>
                </a:solidFill>
              </a:rPr>
              <a:t>Gegen</a:t>
            </a:r>
            <a:r>
              <a:rPr lang="de-DE" dirty="0" smtClean="0">
                <a:solidFill>
                  <a:srgbClr val="B7DEE8"/>
                </a:solidFill>
              </a:rPr>
              <a:t> wen spielen wir?</a:t>
            </a:r>
          </a:p>
          <a:p>
            <a:r>
              <a:rPr lang="de-DE" dirty="0" smtClean="0">
                <a:solidFill>
                  <a:srgbClr val="B7DEE8"/>
                </a:solidFill>
              </a:rPr>
              <a:t>Ich bin </a:t>
            </a:r>
            <a:r>
              <a:rPr lang="de-DE" u="sng" dirty="0" smtClean="0">
                <a:solidFill>
                  <a:srgbClr val="B7DEE8"/>
                </a:solidFill>
              </a:rPr>
              <a:t>gegen</a:t>
            </a:r>
            <a:r>
              <a:rPr lang="de-DE" dirty="0" smtClean="0">
                <a:solidFill>
                  <a:srgbClr val="B7DEE8"/>
                </a:solidFill>
              </a:rPr>
              <a:t> gesundes Essen!  </a:t>
            </a:r>
            <a:endParaRPr lang="de-DE" dirty="0">
              <a:solidFill>
                <a:srgbClr val="B7DEE8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8242" y="4606924"/>
            <a:ext cx="3270397" cy="161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What</a:t>
            </a:r>
            <a:r>
              <a:rPr lang="de-DE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is</a:t>
            </a:r>
            <a:r>
              <a:rPr lang="de-DE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 </a:t>
            </a:r>
            <a:r>
              <a:rPr lang="de-DE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prepositional</a:t>
            </a:r>
            <a:r>
              <a:rPr lang="de-DE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phrase</a:t>
            </a:r>
            <a:r>
              <a:rPr lang="de-DE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?</a:t>
            </a:r>
            <a:endParaRPr lang="de-DE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B7DEE8"/>
                </a:solidFill>
              </a:rPr>
              <a:t>für</a:t>
            </a:r>
            <a:endParaRPr lang="de-DE" dirty="0">
              <a:solidFill>
                <a:srgbClr val="B7DEE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2516"/>
            <a:ext cx="8229600" cy="4525963"/>
          </a:xfrm>
        </p:spPr>
        <p:txBody>
          <a:bodyPr/>
          <a:lstStyle/>
          <a:p>
            <a:r>
              <a:rPr lang="de-DE" sz="2800" dirty="0" smtClean="0">
                <a:solidFill>
                  <a:srgbClr val="B7DEE8"/>
                </a:solidFill>
              </a:rPr>
              <a:t>Ihr musst fünf Stück Ananas </a:t>
            </a:r>
            <a:r>
              <a:rPr lang="de-DE" sz="2800" u="sng" dirty="0" smtClean="0">
                <a:solidFill>
                  <a:srgbClr val="B7DEE8"/>
                </a:solidFill>
              </a:rPr>
              <a:t>für</a:t>
            </a:r>
            <a:r>
              <a:rPr lang="de-DE" sz="2800" dirty="0" smtClean="0">
                <a:solidFill>
                  <a:srgbClr val="B7DEE8"/>
                </a:solidFill>
              </a:rPr>
              <a:t> uns kaufen!</a:t>
            </a:r>
          </a:p>
          <a:p>
            <a:r>
              <a:rPr lang="de-DE" sz="2800" dirty="0" smtClean="0">
                <a:solidFill>
                  <a:srgbClr val="B7DEE8"/>
                </a:solidFill>
              </a:rPr>
              <a:t>Für </a:t>
            </a:r>
            <a:r>
              <a:rPr lang="de-DE" sz="2800" dirty="0" smtClean="0">
                <a:solidFill>
                  <a:srgbClr val="B7DEE8"/>
                </a:solidFill>
              </a:rPr>
              <a:t>dein hübsches </a:t>
            </a:r>
            <a:r>
              <a:rPr lang="de-DE" sz="2800" dirty="0" smtClean="0">
                <a:solidFill>
                  <a:srgbClr val="B7DEE8"/>
                </a:solidFill>
              </a:rPr>
              <a:t>Pferd sollst du Getreide und Möhren holen.  </a:t>
            </a:r>
          </a:p>
          <a:p>
            <a:r>
              <a:rPr lang="de-DE" sz="2800" dirty="0" smtClean="0">
                <a:solidFill>
                  <a:srgbClr val="B7DEE8"/>
                </a:solidFill>
              </a:rPr>
              <a:t>Hast du für deine Eltern den Lachs mit Kartoffelpüree und einem kleinen Salat gekocht?</a:t>
            </a:r>
          </a:p>
          <a:p>
            <a:endParaRPr lang="de-DE" dirty="0">
              <a:solidFill>
                <a:srgbClr val="B7DEE8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1510" y="3707257"/>
            <a:ext cx="3654285" cy="291604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um</a:t>
            </a:r>
            <a:endParaRPr lang="de-DE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B7DEE8"/>
                </a:solidFill>
              </a:rPr>
              <a:t>Sie gehen </a:t>
            </a:r>
            <a:r>
              <a:rPr lang="de-DE" u="sng" dirty="0" smtClean="0">
                <a:solidFill>
                  <a:srgbClr val="B7DEE8"/>
                </a:solidFill>
              </a:rPr>
              <a:t>um</a:t>
            </a:r>
            <a:r>
              <a:rPr lang="de-DE" dirty="0" smtClean="0">
                <a:solidFill>
                  <a:srgbClr val="B7DEE8"/>
                </a:solidFill>
              </a:rPr>
              <a:t> die Ecke.  </a:t>
            </a:r>
          </a:p>
          <a:p>
            <a:r>
              <a:rPr lang="de-DE" dirty="0" smtClean="0">
                <a:solidFill>
                  <a:srgbClr val="B7DEE8"/>
                </a:solidFill>
              </a:rPr>
              <a:t>Der Unterricht (die Klasse) fängt </a:t>
            </a:r>
            <a:r>
              <a:rPr lang="de-DE" u="sng" dirty="0" smtClean="0">
                <a:solidFill>
                  <a:srgbClr val="B7DEE8"/>
                </a:solidFill>
              </a:rPr>
              <a:t>um </a:t>
            </a:r>
            <a:r>
              <a:rPr lang="de-DE" dirty="0" smtClean="0">
                <a:solidFill>
                  <a:srgbClr val="B7DEE8"/>
                </a:solidFill>
              </a:rPr>
              <a:t>8 Uhr an.</a:t>
            </a:r>
          </a:p>
          <a:p>
            <a:r>
              <a:rPr lang="de-DE" dirty="0" smtClean="0">
                <a:solidFill>
                  <a:srgbClr val="B7DEE8"/>
                </a:solidFill>
              </a:rPr>
              <a:t>Fahrt </a:t>
            </a:r>
            <a:r>
              <a:rPr lang="de-DE" u="sng" dirty="0" smtClean="0">
                <a:solidFill>
                  <a:srgbClr val="B7DEE8"/>
                </a:solidFill>
              </a:rPr>
              <a:t>um</a:t>
            </a:r>
            <a:r>
              <a:rPr lang="de-DE" dirty="0" smtClean="0">
                <a:solidFill>
                  <a:srgbClr val="B7DEE8"/>
                </a:solidFill>
              </a:rPr>
              <a:t> das Restaurant herum und findet einen Parkplatz.  </a:t>
            </a:r>
            <a:endParaRPr lang="de-DE" dirty="0">
              <a:solidFill>
                <a:srgbClr val="B7DEE8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6652" y="4291013"/>
            <a:ext cx="3492501" cy="2324100"/>
          </a:xfrm>
          <a:prstGeom prst="rect">
            <a:avLst/>
          </a:prstGeom>
          <a:noFill/>
          <a:ln w="50800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Ein Paar Sätze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Warum willst du denn ein Motorrad kaufen?  Ein Fahrrad ist doch viel besser ______ dich.</a:t>
            </a:r>
          </a:p>
          <a:p>
            <a:endParaRPr lang="en-US" altLang="en-US" smtClean="0"/>
          </a:p>
          <a:p>
            <a:r>
              <a:rPr lang="en-US" altLang="en-US" smtClean="0"/>
              <a:t>Warum geht Brigitte jetzt so oft _____ ihren Freund aus?  Liebt sie ihn nicht mehr?</a:t>
            </a:r>
          </a:p>
          <a:p>
            <a:endParaRPr lang="en-US" altLang="en-US" smtClean="0"/>
          </a:p>
          <a:p>
            <a:r>
              <a:rPr lang="en-US" altLang="en-US" smtClean="0"/>
              <a:t>Ich bin _______ Experimente an Mäusen und Ratten.</a:t>
            </a:r>
          </a:p>
        </p:txBody>
      </p:sp>
    </p:spTree>
    <p:extLst>
      <p:ext uri="{BB962C8B-B14F-4D97-AF65-F5344CB8AC3E}">
        <p14:creationId xmlns:p14="http://schemas.microsoft.com/office/powerpoint/2010/main" val="244702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Ein Paar Sätze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______ wie viel Uhr fängt das Konzert an? ______ drei Uhr.</a:t>
            </a:r>
          </a:p>
          <a:p>
            <a:endParaRPr lang="en-US" altLang="en-US" smtClean="0"/>
          </a:p>
          <a:p>
            <a:r>
              <a:rPr lang="en-US" altLang="en-US" smtClean="0"/>
              <a:t>Wir haben noch keine Karten _____ das Konzert.</a:t>
            </a:r>
          </a:p>
          <a:p>
            <a:endParaRPr lang="en-US" altLang="en-US" smtClean="0"/>
          </a:p>
          <a:p>
            <a:r>
              <a:rPr lang="en-US" altLang="en-US" smtClean="0"/>
              <a:t>Ich trinke meinen Kaffee mit viel Milch, aber ______ Zucker.</a:t>
            </a:r>
          </a:p>
        </p:txBody>
      </p:sp>
    </p:spTree>
    <p:extLst>
      <p:ext uri="{BB962C8B-B14F-4D97-AF65-F5344CB8AC3E}">
        <p14:creationId xmlns:p14="http://schemas.microsoft.com/office/powerpoint/2010/main" val="401800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Ein Paar Sätze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Was hat du denn ______ Bernd?  Ich finde ihn sehr nett.</a:t>
            </a:r>
          </a:p>
          <a:p>
            <a:endParaRPr lang="en-US" altLang="en-US" smtClean="0"/>
          </a:p>
          <a:p>
            <a:r>
              <a:rPr lang="en-US" altLang="en-US" smtClean="0"/>
              <a:t>Mein Freund wohnt _____ die Ecke (</a:t>
            </a:r>
            <a:r>
              <a:rPr lang="en-US" altLang="en-US" i="1" smtClean="0"/>
              <a:t>corner</a:t>
            </a:r>
            <a:r>
              <a:rPr lang="en-US" altLang="en-US" smtClean="0"/>
              <a:t>).</a:t>
            </a:r>
          </a:p>
          <a:p>
            <a:endParaRPr lang="en-US" altLang="en-US" smtClean="0"/>
          </a:p>
          <a:p>
            <a:r>
              <a:rPr lang="en-US" altLang="en-US" smtClean="0"/>
              <a:t>Ihr müsst ______ mich ausgehen.  Ich habe zu viele Hausaufgaben.</a:t>
            </a:r>
          </a:p>
        </p:txBody>
      </p:sp>
    </p:spTree>
    <p:extLst>
      <p:ext uri="{BB962C8B-B14F-4D97-AF65-F5344CB8AC3E}">
        <p14:creationId xmlns:p14="http://schemas.microsoft.com/office/powerpoint/2010/main" val="44762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CCC1DA"/>
                </a:solidFill>
              </a:rPr>
              <a:t>Two</a:t>
            </a:r>
            <a:r>
              <a:rPr lang="de-DE" dirty="0" smtClean="0">
                <a:solidFill>
                  <a:srgbClr val="CCC1DA"/>
                </a:solidFill>
              </a:rPr>
              <a:t> </a:t>
            </a:r>
            <a:r>
              <a:rPr lang="de-DE" dirty="0" err="1" smtClean="0">
                <a:solidFill>
                  <a:srgbClr val="CCC1DA"/>
                </a:solidFill>
              </a:rPr>
              <a:t>main</a:t>
            </a:r>
            <a:r>
              <a:rPr lang="de-DE" dirty="0" smtClean="0">
                <a:solidFill>
                  <a:srgbClr val="CCC1DA"/>
                </a:solidFill>
              </a:rPr>
              <a:t> </a:t>
            </a:r>
            <a:r>
              <a:rPr lang="de-DE" dirty="0" err="1" smtClean="0">
                <a:solidFill>
                  <a:srgbClr val="CCC1DA"/>
                </a:solidFill>
              </a:rPr>
              <a:t>parts</a:t>
            </a:r>
            <a:r>
              <a:rPr lang="de-DE" dirty="0" smtClean="0">
                <a:solidFill>
                  <a:srgbClr val="CCC1DA"/>
                </a:solidFill>
              </a:rPr>
              <a:t>: </a:t>
            </a:r>
            <a:r>
              <a:rPr lang="de-DE" dirty="0" err="1" smtClean="0">
                <a:solidFill>
                  <a:srgbClr val="CCC1DA"/>
                </a:solidFill>
              </a:rPr>
              <a:t>preposition</a:t>
            </a:r>
            <a:r>
              <a:rPr lang="de-DE" dirty="0" smtClean="0">
                <a:solidFill>
                  <a:srgbClr val="CCC1DA"/>
                </a:solidFill>
              </a:rPr>
              <a:t> and </a:t>
            </a:r>
            <a:r>
              <a:rPr lang="de-DE" dirty="0" err="1" smtClean="0">
                <a:solidFill>
                  <a:srgbClr val="CCC1DA"/>
                </a:solidFill>
              </a:rPr>
              <a:t>object</a:t>
            </a:r>
            <a:r>
              <a:rPr lang="de-DE" dirty="0" smtClean="0">
                <a:solidFill>
                  <a:srgbClr val="CCC1DA"/>
                </a:solidFill>
              </a:rPr>
              <a:t> of </a:t>
            </a:r>
            <a:r>
              <a:rPr lang="de-DE" dirty="0" err="1" smtClean="0">
                <a:solidFill>
                  <a:srgbClr val="CCC1DA"/>
                </a:solidFill>
              </a:rPr>
              <a:t>the</a:t>
            </a:r>
            <a:r>
              <a:rPr lang="de-DE" dirty="0" smtClean="0">
                <a:solidFill>
                  <a:srgbClr val="CCC1DA"/>
                </a:solidFill>
              </a:rPr>
              <a:t> </a:t>
            </a:r>
            <a:r>
              <a:rPr lang="de-DE" dirty="0" err="1" smtClean="0">
                <a:solidFill>
                  <a:srgbClr val="CCC1DA"/>
                </a:solidFill>
              </a:rPr>
              <a:t>preposition</a:t>
            </a:r>
            <a:endParaRPr lang="de-DE" dirty="0" smtClean="0">
              <a:solidFill>
                <a:srgbClr val="CCC1DA"/>
              </a:solidFill>
            </a:endParaRPr>
          </a:p>
          <a:p>
            <a:r>
              <a:rPr lang="de-DE" dirty="0" err="1" smtClean="0">
                <a:solidFill>
                  <a:srgbClr val="CCC1DA"/>
                </a:solidFill>
              </a:rPr>
              <a:t>Purpose</a:t>
            </a:r>
            <a:r>
              <a:rPr lang="de-DE" dirty="0" smtClean="0">
                <a:solidFill>
                  <a:srgbClr val="CCC1DA"/>
                </a:solidFill>
              </a:rPr>
              <a:t>: </a:t>
            </a:r>
            <a:r>
              <a:rPr lang="de-DE" dirty="0" err="1" smtClean="0">
                <a:solidFill>
                  <a:srgbClr val="CCC1DA"/>
                </a:solidFill>
              </a:rPr>
              <a:t>functions</a:t>
            </a:r>
            <a:r>
              <a:rPr lang="de-DE" dirty="0" smtClean="0">
                <a:solidFill>
                  <a:srgbClr val="CCC1DA"/>
                </a:solidFill>
              </a:rPr>
              <a:t> as an </a:t>
            </a:r>
            <a:r>
              <a:rPr lang="de-DE" dirty="0" err="1" smtClean="0">
                <a:solidFill>
                  <a:srgbClr val="CCC1DA"/>
                </a:solidFill>
              </a:rPr>
              <a:t>adjective</a:t>
            </a:r>
            <a:r>
              <a:rPr lang="de-DE" dirty="0" smtClean="0">
                <a:solidFill>
                  <a:srgbClr val="CCC1DA"/>
                </a:solidFill>
              </a:rPr>
              <a:t> </a:t>
            </a:r>
            <a:r>
              <a:rPr lang="de-DE" dirty="0" err="1" smtClean="0">
                <a:solidFill>
                  <a:srgbClr val="CCC1DA"/>
                </a:solidFill>
              </a:rPr>
              <a:t>or</a:t>
            </a:r>
            <a:r>
              <a:rPr lang="de-DE" dirty="0" smtClean="0">
                <a:solidFill>
                  <a:srgbClr val="CCC1DA"/>
                </a:solidFill>
              </a:rPr>
              <a:t> </a:t>
            </a:r>
            <a:r>
              <a:rPr lang="de-DE" dirty="0" err="1" smtClean="0">
                <a:solidFill>
                  <a:srgbClr val="CCC1DA"/>
                </a:solidFill>
              </a:rPr>
              <a:t>adverb</a:t>
            </a:r>
            <a:endParaRPr lang="de-DE" dirty="0" smtClean="0">
              <a:solidFill>
                <a:srgbClr val="CCC1DA"/>
              </a:solidFill>
            </a:endParaRPr>
          </a:p>
          <a:p>
            <a:pPr lvl="1"/>
            <a:r>
              <a:rPr lang="de-DE" dirty="0" err="1" smtClean="0">
                <a:solidFill>
                  <a:srgbClr val="CCC1DA"/>
                </a:solidFill>
              </a:rPr>
              <a:t>Adj=which</a:t>
            </a:r>
            <a:r>
              <a:rPr lang="de-DE" dirty="0" smtClean="0">
                <a:solidFill>
                  <a:srgbClr val="CCC1DA"/>
                </a:solidFill>
              </a:rPr>
              <a:t> </a:t>
            </a:r>
            <a:r>
              <a:rPr lang="de-DE" dirty="0" err="1" smtClean="0">
                <a:solidFill>
                  <a:srgbClr val="CCC1DA"/>
                </a:solidFill>
              </a:rPr>
              <a:t>one</a:t>
            </a:r>
            <a:r>
              <a:rPr lang="de-DE" dirty="0" smtClean="0">
                <a:solidFill>
                  <a:srgbClr val="CCC1DA"/>
                </a:solidFill>
              </a:rPr>
              <a:t>?  </a:t>
            </a:r>
            <a:r>
              <a:rPr lang="de-DE" dirty="0" err="1" smtClean="0">
                <a:solidFill>
                  <a:srgbClr val="CCC1DA"/>
                </a:solidFill>
              </a:rPr>
              <a:t>The</a:t>
            </a:r>
            <a:r>
              <a:rPr lang="de-DE" dirty="0" smtClean="0">
                <a:solidFill>
                  <a:srgbClr val="CCC1DA"/>
                </a:solidFill>
              </a:rPr>
              <a:t> </a:t>
            </a:r>
            <a:r>
              <a:rPr lang="de-DE" dirty="0" err="1" smtClean="0">
                <a:solidFill>
                  <a:srgbClr val="CCC1DA"/>
                </a:solidFill>
              </a:rPr>
              <a:t>book</a:t>
            </a:r>
            <a:r>
              <a:rPr lang="de-DE" dirty="0" smtClean="0">
                <a:solidFill>
                  <a:srgbClr val="CCC1DA"/>
                </a:solidFill>
              </a:rPr>
              <a:t> </a:t>
            </a:r>
            <a:r>
              <a:rPr lang="de-DE" i="1" u="sng" dirty="0" smtClean="0">
                <a:solidFill>
                  <a:srgbClr val="CCC1DA"/>
                </a:solidFill>
              </a:rPr>
              <a:t>on </a:t>
            </a:r>
            <a:r>
              <a:rPr lang="de-DE" i="1" u="sng" dirty="0" err="1" smtClean="0">
                <a:solidFill>
                  <a:srgbClr val="CCC1DA"/>
                </a:solidFill>
              </a:rPr>
              <a:t>the</a:t>
            </a:r>
            <a:r>
              <a:rPr lang="de-DE" i="1" u="sng" dirty="0" smtClean="0">
                <a:solidFill>
                  <a:srgbClr val="CCC1DA"/>
                </a:solidFill>
              </a:rPr>
              <a:t> </a:t>
            </a:r>
            <a:r>
              <a:rPr lang="de-DE" i="1" u="sng" dirty="0" err="1" smtClean="0">
                <a:solidFill>
                  <a:srgbClr val="CCC1DA"/>
                </a:solidFill>
              </a:rPr>
              <a:t>floor</a:t>
            </a:r>
            <a:endParaRPr lang="de-DE" i="1" u="sng" dirty="0" smtClean="0">
              <a:solidFill>
                <a:srgbClr val="CCC1DA"/>
              </a:solidFill>
            </a:endParaRPr>
          </a:p>
          <a:p>
            <a:pPr lvl="1"/>
            <a:r>
              <a:rPr lang="de-DE" dirty="0" err="1" smtClean="0">
                <a:solidFill>
                  <a:srgbClr val="CCC1DA"/>
                </a:solidFill>
              </a:rPr>
              <a:t>Adv=how</a:t>
            </a:r>
            <a:r>
              <a:rPr lang="de-DE" dirty="0" smtClean="0">
                <a:solidFill>
                  <a:srgbClr val="CCC1DA"/>
                </a:solidFill>
              </a:rPr>
              <a:t>, </a:t>
            </a:r>
            <a:r>
              <a:rPr lang="de-DE" dirty="0" err="1" smtClean="0">
                <a:solidFill>
                  <a:srgbClr val="CCC1DA"/>
                </a:solidFill>
              </a:rPr>
              <a:t>when</a:t>
            </a:r>
            <a:r>
              <a:rPr lang="de-DE" dirty="0" smtClean="0">
                <a:solidFill>
                  <a:srgbClr val="CCC1DA"/>
                </a:solidFill>
              </a:rPr>
              <a:t> </a:t>
            </a:r>
            <a:r>
              <a:rPr lang="de-DE" dirty="0" err="1" smtClean="0">
                <a:solidFill>
                  <a:srgbClr val="CCC1DA"/>
                </a:solidFill>
              </a:rPr>
              <a:t>or</a:t>
            </a:r>
            <a:r>
              <a:rPr lang="de-DE" dirty="0" smtClean="0">
                <a:solidFill>
                  <a:srgbClr val="CCC1DA"/>
                </a:solidFill>
              </a:rPr>
              <a:t> </a:t>
            </a:r>
            <a:r>
              <a:rPr lang="de-DE" dirty="0" err="1" smtClean="0">
                <a:solidFill>
                  <a:srgbClr val="CCC1DA"/>
                </a:solidFill>
              </a:rPr>
              <a:t>where</a:t>
            </a:r>
            <a:endParaRPr lang="de-DE" dirty="0">
              <a:solidFill>
                <a:srgbClr val="CCC1DA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CC1DA"/>
                </a:solidFill>
              </a:rPr>
              <a:t>REMEMBER</a:t>
            </a:r>
            <a:endParaRPr lang="de-DE" dirty="0">
              <a:solidFill>
                <a:srgbClr val="CCC1D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CC1DA"/>
                </a:solidFill>
              </a:rPr>
              <a:t>Will </a:t>
            </a:r>
            <a:r>
              <a:rPr lang="de-DE" dirty="0" err="1" smtClean="0">
                <a:solidFill>
                  <a:srgbClr val="CCC1DA"/>
                </a:solidFill>
              </a:rPr>
              <a:t>never</a:t>
            </a:r>
            <a:r>
              <a:rPr lang="de-DE" dirty="0" smtClean="0">
                <a:solidFill>
                  <a:srgbClr val="CCC1DA"/>
                </a:solidFill>
              </a:rPr>
              <a:t> </a:t>
            </a:r>
            <a:r>
              <a:rPr lang="de-DE" dirty="0" err="1" smtClean="0">
                <a:solidFill>
                  <a:srgbClr val="CCC1DA"/>
                </a:solidFill>
              </a:rPr>
              <a:t>contain</a:t>
            </a:r>
            <a:r>
              <a:rPr lang="de-DE" dirty="0" smtClean="0">
                <a:solidFill>
                  <a:srgbClr val="CCC1DA"/>
                </a:solidFill>
              </a:rPr>
              <a:t> </a:t>
            </a:r>
            <a:r>
              <a:rPr lang="de-DE" dirty="0" err="1" smtClean="0">
                <a:solidFill>
                  <a:srgbClr val="CCC1DA"/>
                </a:solidFill>
              </a:rPr>
              <a:t>the</a:t>
            </a:r>
            <a:r>
              <a:rPr lang="de-DE" dirty="0" smtClean="0">
                <a:solidFill>
                  <a:srgbClr val="CCC1DA"/>
                </a:solidFill>
              </a:rPr>
              <a:t> </a:t>
            </a:r>
            <a:r>
              <a:rPr lang="de-DE" dirty="0" err="1" smtClean="0">
                <a:solidFill>
                  <a:srgbClr val="CCC1DA"/>
                </a:solidFill>
              </a:rPr>
              <a:t>subject</a:t>
            </a:r>
            <a:r>
              <a:rPr lang="de-DE" dirty="0" smtClean="0">
                <a:solidFill>
                  <a:srgbClr val="CCC1DA"/>
                </a:solidFill>
              </a:rPr>
              <a:t> of </a:t>
            </a:r>
            <a:r>
              <a:rPr lang="de-DE" dirty="0" err="1" smtClean="0">
                <a:solidFill>
                  <a:srgbClr val="CCC1DA"/>
                </a:solidFill>
              </a:rPr>
              <a:t>the</a:t>
            </a:r>
            <a:r>
              <a:rPr lang="de-DE" dirty="0" smtClean="0">
                <a:solidFill>
                  <a:srgbClr val="CCC1DA"/>
                </a:solidFill>
              </a:rPr>
              <a:t> </a:t>
            </a:r>
            <a:r>
              <a:rPr lang="de-DE" dirty="0" err="1" smtClean="0">
                <a:solidFill>
                  <a:srgbClr val="CCC1DA"/>
                </a:solidFill>
              </a:rPr>
              <a:t>sentence</a:t>
            </a:r>
            <a:endParaRPr lang="de-DE" dirty="0" smtClean="0">
              <a:solidFill>
                <a:srgbClr val="CCC1DA"/>
              </a:solidFill>
            </a:endParaRPr>
          </a:p>
          <a:p>
            <a:r>
              <a:rPr lang="de-DE" dirty="0" smtClean="0">
                <a:solidFill>
                  <a:srgbClr val="CCC1DA"/>
                </a:solidFill>
              </a:rPr>
              <a:t>In German, </a:t>
            </a:r>
            <a:r>
              <a:rPr lang="de-DE" dirty="0" err="1" smtClean="0">
                <a:solidFill>
                  <a:srgbClr val="CCC1DA"/>
                </a:solidFill>
              </a:rPr>
              <a:t>the</a:t>
            </a:r>
            <a:r>
              <a:rPr lang="de-DE" dirty="0" smtClean="0">
                <a:solidFill>
                  <a:srgbClr val="CCC1DA"/>
                </a:solidFill>
              </a:rPr>
              <a:t> </a:t>
            </a:r>
            <a:r>
              <a:rPr lang="de-DE" dirty="0" err="1" smtClean="0">
                <a:solidFill>
                  <a:srgbClr val="CCC1DA"/>
                </a:solidFill>
              </a:rPr>
              <a:t>preposition</a:t>
            </a:r>
            <a:r>
              <a:rPr lang="de-DE" dirty="0" smtClean="0">
                <a:solidFill>
                  <a:srgbClr val="CCC1DA"/>
                </a:solidFill>
              </a:rPr>
              <a:t> </a:t>
            </a:r>
            <a:r>
              <a:rPr lang="de-DE" dirty="0" err="1" smtClean="0">
                <a:solidFill>
                  <a:srgbClr val="CCC1DA"/>
                </a:solidFill>
              </a:rPr>
              <a:t>determines</a:t>
            </a:r>
            <a:r>
              <a:rPr lang="de-DE" dirty="0" smtClean="0">
                <a:solidFill>
                  <a:srgbClr val="CCC1DA"/>
                </a:solidFill>
              </a:rPr>
              <a:t> </a:t>
            </a:r>
            <a:r>
              <a:rPr lang="de-DE" dirty="0" err="1" smtClean="0">
                <a:solidFill>
                  <a:srgbClr val="CCC1DA"/>
                </a:solidFill>
              </a:rPr>
              <a:t>the</a:t>
            </a:r>
            <a:r>
              <a:rPr lang="de-DE" dirty="0" smtClean="0">
                <a:solidFill>
                  <a:srgbClr val="CCC1DA"/>
                </a:solidFill>
              </a:rPr>
              <a:t> </a:t>
            </a:r>
            <a:r>
              <a:rPr lang="de-DE" dirty="0" err="1" smtClean="0">
                <a:solidFill>
                  <a:srgbClr val="CCC1DA"/>
                </a:solidFill>
              </a:rPr>
              <a:t>case</a:t>
            </a:r>
            <a:r>
              <a:rPr lang="de-DE" dirty="0" smtClean="0">
                <a:solidFill>
                  <a:srgbClr val="CCC1DA"/>
                </a:solidFill>
              </a:rPr>
              <a:t> of </a:t>
            </a:r>
            <a:r>
              <a:rPr lang="de-DE" dirty="0" err="1" smtClean="0">
                <a:solidFill>
                  <a:srgbClr val="CCC1DA"/>
                </a:solidFill>
              </a:rPr>
              <a:t>the</a:t>
            </a:r>
            <a:r>
              <a:rPr lang="de-DE" dirty="0" smtClean="0">
                <a:solidFill>
                  <a:srgbClr val="CCC1DA"/>
                </a:solidFill>
              </a:rPr>
              <a:t> </a:t>
            </a:r>
            <a:r>
              <a:rPr lang="de-DE" dirty="0" err="1" smtClean="0">
                <a:solidFill>
                  <a:srgbClr val="CCC1DA"/>
                </a:solidFill>
              </a:rPr>
              <a:t>object</a:t>
            </a:r>
            <a:endParaRPr lang="de-DE" dirty="0" smtClean="0">
              <a:solidFill>
                <a:srgbClr val="CCC1DA"/>
              </a:solidFill>
            </a:endParaRPr>
          </a:p>
          <a:p>
            <a:pPr lvl="1"/>
            <a:r>
              <a:rPr lang="de-DE" dirty="0" err="1" smtClean="0">
                <a:solidFill>
                  <a:srgbClr val="CCC1DA"/>
                </a:solidFill>
              </a:rPr>
              <a:t>What</a:t>
            </a:r>
            <a:r>
              <a:rPr lang="de-DE" dirty="0" smtClean="0">
                <a:solidFill>
                  <a:srgbClr val="CCC1DA"/>
                </a:solidFill>
              </a:rPr>
              <a:t> do </a:t>
            </a:r>
            <a:r>
              <a:rPr lang="de-DE" dirty="0" err="1" smtClean="0">
                <a:solidFill>
                  <a:srgbClr val="CCC1DA"/>
                </a:solidFill>
              </a:rPr>
              <a:t>we</a:t>
            </a:r>
            <a:r>
              <a:rPr lang="de-DE" dirty="0" smtClean="0">
                <a:solidFill>
                  <a:srgbClr val="CCC1DA"/>
                </a:solidFill>
              </a:rPr>
              <a:t> </a:t>
            </a:r>
            <a:r>
              <a:rPr lang="de-DE" dirty="0" err="1" smtClean="0">
                <a:solidFill>
                  <a:srgbClr val="CCC1DA"/>
                </a:solidFill>
              </a:rPr>
              <a:t>need</a:t>
            </a:r>
            <a:r>
              <a:rPr lang="de-DE" dirty="0" smtClean="0">
                <a:solidFill>
                  <a:srgbClr val="CCC1DA"/>
                </a:solidFill>
              </a:rPr>
              <a:t> to </a:t>
            </a:r>
            <a:r>
              <a:rPr lang="de-DE" dirty="0" err="1" smtClean="0">
                <a:solidFill>
                  <a:srgbClr val="CCC1DA"/>
                </a:solidFill>
              </a:rPr>
              <a:t>know</a:t>
            </a:r>
            <a:r>
              <a:rPr lang="de-DE" dirty="0" smtClean="0">
                <a:solidFill>
                  <a:srgbClr val="CCC1DA"/>
                </a:solidFill>
              </a:rPr>
              <a:t> </a:t>
            </a:r>
            <a:r>
              <a:rPr lang="de-DE" dirty="0" err="1" smtClean="0">
                <a:solidFill>
                  <a:srgbClr val="CCC1DA"/>
                </a:solidFill>
              </a:rPr>
              <a:t>about</a:t>
            </a:r>
            <a:r>
              <a:rPr lang="de-DE" dirty="0" smtClean="0">
                <a:solidFill>
                  <a:srgbClr val="CCC1DA"/>
                </a:solidFill>
              </a:rPr>
              <a:t> all </a:t>
            </a:r>
            <a:r>
              <a:rPr lang="de-DE" dirty="0" err="1" smtClean="0">
                <a:solidFill>
                  <a:srgbClr val="CCC1DA"/>
                </a:solidFill>
              </a:rPr>
              <a:t>nouns</a:t>
            </a:r>
            <a:r>
              <a:rPr lang="de-DE" dirty="0" smtClean="0">
                <a:solidFill>
                  <a:srgbClr val="CCC1DA"/>
                </a:solidFill>
              </a:rPr>
              <a:t>?</a:t>
            </a:r>
            <a:endParaRPr lang="de-DE" dirty="0">
              <a:solidFill>
                <a:srgbClr val="CCC1DA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1338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Dativpräpositionen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2536" y="2153695"/>
            <a:ext cx="683341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FFFF"/>
                </a:solidFill>
              </a:rPr>
              <a:t>aus</a:t>
            </a:r>
            <a:endParaRPr lang="en-US" sz="2800" dirty="0" smtClean="0">
              <a:solidFill>
                <a:srgbClr val="FFFFFF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FFFFFF"/>
                </a:solidFill>
              </a:rPr>
              <a:t>außer</a:t>
            </a:r>
            <a:endParaRPr lang="en-US" sz="2800" dirty="0" smtClean="0">
              <a:solidFill>
                <a:srgbClr val="FFFFFF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FFFFFF"/>
                </a:solidFill>
              </a:rPr>
              <a:t>bei</a:t>
            </a:r>
            <a:endParaRPr lang="en-US" sz="2800" dirty="0" smtClean="0">
              <a:solidFill>
                <a:srgbClr val="FFFFFF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FFFFFF"/>
                </a:solidFill>
              </a:rPr>
              <a:t>mit</a:t>
            </a:r>
            <a:endParaRPr lang="en-US" sz="2800" dirty="0" smtClean="0">
              <a:solidFill>
                <a:srgbClr val="FFFFFF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FFFFFF"/>
                </a:solidFill>
              </a:rPr>
              <a:t>nach</a:t>
            </a:r>
            <a:endParaRPr lang="en-US" sz="2800" dirty="0" smtClean="0">
              <a:solidFill>
                <a:srgbClr val="FFFFFF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FFFFFF"/>
                </a:solidFill>
              </a:rPr>
              <a:t>seit</a:t>
            </a:r>
            <a:endParaRPr lang="en-US" sz="2800" dirty="0" smtClean="0">
              <a:solidFill>
                <a:srgbClr val="FFFFFF"/>
              </a:solidFill>
            </a:endParaRPr>
          </a:p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von</a:t>
            </a:r>
          </a:p>
          <a:p>
            <a:pPr algn="ctr"/>
            <a:r>
              <a:rPr lang="en-US" sz="2800" dirty="0" err="1" smtClean="0">
                <a:solidFill>
                  <a:srgbClr val="FFFFFF"/>
                </a:solidFill>
              </a:rPr>
              <a:t>zu</a:t>
            </a:r>
            <a:endParaRPr lang="en-US" sz="28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aus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Out of, from (as in origin), out</a:t>
            </a:r>
          </a:p>
          <a:p>
            <a:r>
              <a:rPr lang="en-US" dirty="0" err="1" smtClean="0">
                <a:solidFill>
                  <a:srgbClr val="FFFFFF"/>
                </a:solidFill>
              </a:rPr>
              <a:t>Beispiele</a:t>
            </a:r>
            <a:endParaRPr lang="en-US" dirty="0" smtClean="0">
              <a:solidFill>
                <a:srgbClr val="FFFFFF"/>
              </a:solidFill>
            </a:endParaRPr>
          </a:p>
          <a:p>
            <a:pPr lvl="1"/>
            <a:r>
              <a:rPr lang="en-US" dirty="0" err="1" smtClean="0">
                <a:solidFill>
                  <a:srgbClr val="FFFFFF"/>
                </a:solidFill>
              </a:rPr>
              <a:t>Ich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komme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aus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der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Schweiz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pPr lvl="1"/>
            <a:r>
              <a:rPr lang="en-US" dirty="0" err="1" smtClean="0">
                <a:solidFill>
                  <a:srgbClr val="FFFFFF"/>
                </a:solidFill>
              </a:rPr>
              <a:t>Sie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kommt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gerade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aus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der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Wohnung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Das </a:t>
            </a:r>
            <a:r>
              <a:rPr lang="en-US" dirty="0" err="1" smtClean="0">
                <a:solidFill>
                  <a:srgbClr val="FFFFFF"/>
                </a:solidFill>
              </a:rPr>
              <a:t>Haus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ist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aus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Holz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gemacht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pPr lvl="1"/>
            <a:r>
              <a:rPr lang="en-US" dirty="0" err="1" smtClean="0">
                <a:solidFill>
                  <a:srgbClr val="FFFFFF"/>
                </a:solidFill>
              </a:rPr>
              <a:t>Der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Fisch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fliegt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aus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dem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Wasser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außer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Except for, besides, aside from, other than</a:t>
            </a:r>
          </a:p>
          <a:p>
            <a:r>
              <a:rPr lang="en-US" dirty="0" err="1" smtClean="0">
                <a:solidFill>
                  <a:srgbClr val="FFFFFF"/>
                </a:solidFill>
              </a:rPr>
              <a:t>Beispiele</a:t>
            </a:r>
            <a:endParaRPr lang="en-US" dirty="0" smtClean="0">
              <a:solidFill>
                <a:srgbClr val="FFFFFF"/>
              </a:solidFill>
            </a:endParaRPr>
          </a:p>
          <a:p>
            <a:pPr lvl="1"/>
            <a:r>
              <a:rPr lang="en-US" dirty="0" err="1" smtClean="0">
                <a:solidFill>
                  <a:srgbClr val="FFFFFF"/>
                </a:solidFill>
              </a:rPr>
              <a:t>Außer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meinem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Bruder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kenne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ich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neimand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hier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pPr lvl="1"/>
            <a:r>
              <a:rPr lang="en-US" dirty="0" err="1" smtClean="0">
                <a:solidFill>
                  <a:srgbClr val="FFFFFF"/>
                </a:solidFill>
              </a:rPr>
              <a:t>Ich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möchte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nur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Obst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außer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dieser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Banane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essen</a:t>
            </a:r>
            <a:r>
              <a:rPr lang="en-US" dirty="0" smtClean="0">
                <a:solidFill>
                  <a:srgbClr val="FFFFFF"/>
                </a:solidFill>
              </a:rPr>
              <a:t>. 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33349"/>
            <a:ext cx="9144000" cy="130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bei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993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At, with (in the sense of someone or their home)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…or by/in the process of</a:t>
            </a:r>
          </a:p>
          <a:p>
            <a:r>
              <a:rPr lang="en-US" dirty="0" err="1" smtClean="0">
                <a:solidFill>
                  <a:srgbClr val="FFFFFF"/>
                </a:solidFill>
              </a:rPr>
              <a:t>Beispiele</a:t>
            </a:r>
            <a:r>
              <a:rPr lang="en-US" dirty="0" smtClean="0">
                <a:solidFill>
                  <a:srgbClr val="FFFFFF"/>
                </a:solidFill>
              </a:rPr>
              <a:t>: </a:t>
            </a:r>
          </a:p>
          <a:p>
            <a:pPr lvl="1"/>
            <a:r>
              <a:rPr lang="en-US" dirty="0" err="1" smtClean="0">
                <a:solidFill>
                  <a:srgbClr val="FFFFFF"/>
                </a:solidFill>
              </a:rPr>
              <a:t>Er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wohnt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bei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seinen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Eltern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pPr lvl="1"/>
            <a:r>
              <a:rPr lang="en-US" dirty="0" err="1" smtClean="0">
                <a:solidFill>
                  <a:srgbClr val="FFFFFF"/>
                </a:solidFill>
              </a:rPr>
              <a:t>Er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wohnt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mit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seinem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Bruder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zusammen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Unser </a:t>
            </a:r>
            <a:r>
              <a:rPr lang="en-US" dirty="0" err="1" smtClean="0">
                <a:solidFill>
                  <a:srgbClr val="FFFFFF"/>
                </a:solidFill>
              </a:rPr>
              <a:t>Haus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liegt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bei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der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Schule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pPr lvl="1"/>
            <a:r>
              <a:rPr lang="en-US" dirty="0" err="1" smtClean="0">
                <a:solidFill>
                  <a:srgbClr val="FFFFFF"/>
                </a:solidFill>
              </a:rPr>
              <a:t>Ich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habe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bei</a:t>
            </a:r>
            <a:r>
              <a:rPr lang="en-US" dirty="0" smtClean="0">
                <a:solidFill>
                  <a:srgbClr val="FFFFFF"/>
                </a:solidFill>
              </a:rPr>
              <a:t> Mercedes </a:t>
            </a:r>
            <a:r>
              <a:rPr lang="en-US" dirty="0" err="1" smtClean="0">
                <a:solidFill>
                  <a:srgbClr val="FFFFFF"/>
                </a:solidFill>
              </a:rPr>
              <a:t>gearbeitet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pPr lvl="1"/>
            <a:r>
              <a:rPr lang="en-US" dirty="0" err="1" smtClean="0">
                <a:solidFill>
                  <a:srgbClr val="FFFFFF"/>
                </a:solidFill>
              </a:rPr>
              <a:t>Beim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Lesen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lernt</a:t>
            </a:r>
            <a:r>
              <a:rPr lang="en-US" dirty="0" smtClean="0">
                <a:solidFill>
                  <a:srgbClr val="FFFFFF"/>
                </a:solidFill>
              </a:rPr>
              <a:t> man </a:t>
            </a:r>
            <a:r>
              <a:rPr lang="en-US" dirty="0" err="1" smtClean="0">
                <a:solidFill>
                  <a:srgbClr val="FFFFFF"/>
                </a:solidFill>
              </a:rPr>
              <a:t>viel</a:t>
            </a:r>
            <a:r>
              <a:rPr lang="en-US" dirty="0" smtClean="0">
                <a:solidFill>
                  <a:srgbClr val="FFFFFF"/>
                </a:solidFill>
              </a:rPr>
              <a:t>.  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mit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100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With, by (as in means of travel)</a:t>
            </a:r>
          </a:p>
          <a:p>
            <a:r>
              <a:rPr lang="en-US" dirty="0" err="1" smtClean="0">
                <a:solidFill>
                  <a:srgbClr val="FFFFFF"/>
                </a:solidFill>
              </a:rPr>
              <a:t>Beispiele</a:t>
            </a:r>
            <a:endParaRPr lang="en-US" dirty="0" smtClean="0">
              <a:solidFill>
                <a:srgbClr val="FFFFFF"/>
              </a:solidFill>
            </a:endParaRPr>
          </a:p>
          <a:p>
            <a:pPr lvl="1"/>
            <a:r>
              <a:rPr lang="en-US" dirty="0" err="1" smtClean="0">
                <a:solidFill>
                  <a:srgbClr val="FFFFFF"/>
                </a:solidFill>
              </a:rPr>
              <a:t>Sie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backt</a:t>
            </a:r>
            <a:r>
              <a:rPr lang="en-US" dirty="0" smtClean="0">
                <a:solidFill>
                  <a:srgbClr val="FFFFFF"/>
                </a:solidFill>
              </a:rPr>
              <a:t> den </a:t>
            </a:r>
            <a:r>
              <a:rPr lang="en-US" dirty="0" err="1" smtClean="0">
                <a:solidFill>
                  <a:srgbClr val="FFFFFF"/>
                </a:solidFill>
              </a:rPr>
              <a:t>Kuchen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mit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ihrem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Vater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pPr lvl="1"/>
            <a:r>
              <a:rPr lang="en-US" dirty="0" err="1" smtClean="0">
                <a:solidFill>
                  <a:srgbClr val="FFFFFF"/>
                </a:solidFill>
              </a:rPr>
              <a:t>Er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ist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mit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dem</a:t>
            </a:r>
            <a:r>
              <a:rPr lang="en-US" dirty="0" smtClean="0">
                <a:solidFill>
                  <a:srgbClr val="FFFFFF"/>
                </a:solidFill>
              </a:rPr>
              <a:t> Zug </a:t>
            </a:r>
            <a:r>
              <a:rPr lang="en-US" dirty="0" err="1" smtClean="0">
                <a:solidFill>
                  <a:srgbClr val="FFFFFF"/>
                </a:solidFill>
              </a:rPr>
              <a:t>gekommen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pPr lvl="1"/>
            <a:r>
              <a:rPr lang="en-US" dirty="0" err="1" smtClean="0">
                <a:solidFill>
                  <a:srgbClr val="FFFFFF"/>
                </a:solidFill>
              </a:rPr>
              <a:t>Wir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kochen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mit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dem</a:t>
            </a:r>
            <a:r>
              <a:rPr lang="en-US" dirty="0" smtClean="0">
                <a:solidFill>
                  <a:srgbClr val="FFFFFF"/>
                </a:solidFill>
              </a:rPr>
              <a:t> Herd. 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1072" y="4061721"/>
            <a:ext cx="4188051" cy="2796279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2405</TotalTime>
  <Words>708</Words>
  <Application>Microsoft Office PowerPoint</Application>
  <PresentationFormat>On-screen Show (4:3)</PresentationFormat>
  <Paragraphs>126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Office Theme</vt:lpstr>
      <vt:lpstr>Default Design</vt:lpstr>
      <vt:lpstr>1_Office Theme</vt:lpstr>
      <vt:lpstr>2_Office Theme</vt:lpstr>
      <vt:lpstr>3_Office Theme</vt:lpstr>
      <vt:lpstr>PowerPoint Presentation</vt:lpstr>
      <vt:lpstr>What is a prepositional phrase?</vt:lpstr>
      <vt:lpstr>PowerPoint Presentation</vt:lpstr>
      <vt:lpstr>REMEMBER</vt:lpstr>
      <vt:lpstr>Dativpräpositionen</vt:lpstr>
      <vt:lpstr>aus </vt:lpstr>
      <vt:lpstr>außer</vt:lpstr>
      <vt:lpstr>bei</vt:lpstr>
      <vt:lpstr>mit</vt:lpstr>
      <vt:lpstr>nach</vt:lpstr>
      <vt:lpstr>seit</vt:lpstr>
      <vt:lpstr>von</vt:lpstr>
      <vt:lpstr>zu</vt:lpstr>
      <vt:lpstr>PowerPoint Presentation</vt:lpstr>
      <vt:lpstr>Präpositionen</vt:lpstr>
      <vt:lpstr>Akkusativpräpositionen</vt:lpstr>
      <vt:lpstr>durch</vt:lpstr>
      <vt:lpstr>ohne</vt:lpstr>
      <vt:lpstr>gegen</vt:lpstr>
      <vt:lpstr>für</vt:lpstr>
      <vt:lpstr>um</vt:lpstr>
      <vt:lpstr>Ein Paar Sätze</vt:lpstr>
      <vt:lpstr>Ein Paar Sätze</vt:lpstr>
      <vt:lpstr>Ein Paar Sätze</vt:lpstr>
    </vt:vector>
  </TitlesOfParts>
  <Company>University of Michigan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Dativpräpositionen</dc:title>
  <dc:creator>Kelsey Ehnle</dc:creator>
  <cp:lastModifiedBy>Kelsey Ehnle</cp:lastModifiedBy>
  <cp:revision>9</cp:revision>
  <dcterms:created xsi:type="dcterms:W3CDTF">2015-04-12T21:19:13Z</dcterms:created>
  <dcterms:modified xsi:type="dcterms:W3CDTF">2017-02-15T14:46:01Z</dcterms:modified>
</cp:coreProperties>
</file>