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5" r:id="rId2"/>
    <p:sldMasterId id="2147483703" r:id="rId3"/>
  </p:sldMasterIdLst>
  <p:notesMasterIdLst>
    <p:notesMasterId r:id="rId29"/>
  </p:notesMasterIdLst>
  <p:sldIdLst>
    <p:sldId id="298" r:id="rId4"/>
    <p:sldId id="299" r:id="rId5"/>
    <p:sldId id="301" r:id="rId6"/>
    <p:sldId id="256" r:id="rId7"/>
    <p:sldId id="257" r:id="rId8"/>
    <p:sldId id="260" r:id="rId9"/>
    <p:sldId id="261" r:id="rId10"/>
    <p:sldId id="262" r:id="rId11"/>
    <p:sldId id="265" r:id="rId12"/>
    <p:sldId id="267" r:id="rId13"/>
    <p:sldId id="287" r:id="rId14"/>
    <p:sldId id="282" r:id="rId15"/>
    <p:sldId id="283" r:id="rId16"/>
    <p:sldId id="293" r:id="rId17"/>
    <p:sldId id="284" r:id="rId18"/>
    <p:sldId id="288" r:id="rId19"/>
    <p:sldId id="295" r:id="rId20"/>
    <p:sldId id="297" r:id="rId21"/>
    <p:sldId id="289" r:id="rId22"/>
    <p:sldId id="290" r:id="rId23"/>
    <p:sldId id="291" r:id="rId24"/>
    <p:sldId id="266" r:id="rId25"/>
    <p:sldId id="286" r:id="rId26"/>
    <p:sldId id="268" r:id="rId27"/>
    <p:sldId id="271" r:id="rId2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728" autoAdjust="0"/>
  </p:normalViewPr>
  <p:slideViewPr>
    <p:cSldViewPr>
      <p:cViewPr varScale="1">
        <p:scale>
          <a:sx n="38" d="100"/>
          <a:sy n="38" d="100"/>
        </p:scale>
        <p:origin x="9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E8FB40-0650-4FD6-875E-13F5A0C55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CC6C1A-2FCE-4D0F-80E6-9820B5D86DF1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85B0-2574-42FF-A43F-4BC92241ED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94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CF6B3-1010-4F30-87A2-2F777F316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45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40D8-4287-46BC-9FD9-221F87518D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37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DB339-3FFD-449D-84F7-5C506C0B8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05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EB2C518-FACC-44F8-A6EF-BD3C7D924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45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4E73B4-FD58-4626-9B87-EC2E4149F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630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DD65335-D77E-43FE-9800-68B6C6A3CF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053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074705-8157-4886-8116-C4574AE11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050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7953429-63AF-44F1-BD8B-630381364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8559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BDF5462-B9E1-4F3C-8391-D6BC865C6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76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5BB524-4993-47C8-9D5D-D10046B29F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91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C0587-12A3-48B6-B830-F2E6CD3DE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394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57321D-83C6-49AD-B3AD-ACCCB7DC8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546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34050C-04FE-40E7-8681-C9B507DF1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10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CC65ED-23EB-4328-8842-0D265B81A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784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883395-78FC-452E-99E8-221771A85F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550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937C2D-CB38-45F2-940C-B5B606017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038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F35A3D-22E7-4F52-B266-4039DF287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688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5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9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0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50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7641FAF-7BDD-4B10-BD23-F7271B9B1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88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E9FF0B49-FBBA-4449-B5B5-9891DFDE6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19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2CEE7F2C-97C7-4611-B5CE-6940CA492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4324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1BCBB59-6D1E-4E8C-9888-68B7430C50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CF32D-5105-4B0A-AEA5-2C3B228DC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881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EEA3D7C2-2BC2-4CB4-8EF5-52F94AD8F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728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84A436C5-E045-4EAC-9A60-AD732E870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154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1A5C4C21-D35C-43A6-B8D5-D14E791FE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4385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F3392413-8B37-4F54-B333-1B386A18F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802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ACE95DFC-2837-4302-8BFE-FA954C91F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55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810A3231-32B9-40F9-9814-3D6826821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0877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7E36B54-E0FF-4541-A8B9-0F877F7DA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8132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09A134D3-113A-48FD-8B29-7C22DB1D3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42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1B9D-85AA-4194-818D-B8840C243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3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6ABB-3822-4D7C-B608-B2A605BEC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2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AD354-F1A4-4DBB-996C-530E128812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84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FC6CA-0ED8-4D8D-9D79-7FB227A3A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97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03F5-674B-4BF8-9145-4A9A2DD54D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89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B9A3-E18C-4145-B032-58FE5C192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83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323E59F-91C9-4282-9A2E-C0DB3D4FC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2057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51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C1D6AC-8C04-486E-A309-B8FC2371B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4104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4107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6"/>
              <p:cNvSpPr>
                <a:spLocks/>
              </p:cNvSpPr>
              <p:nvPr/>
            </p:nvSpPr>
            <p:spPr bwMode="ltGray">
              <a:xfrm rot="-5400000">
                <a:off x="974" y="1672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7"/>
              <p:cNvSpPr>
                <a:spLocks/>
              </p:cNvSpPr>
              <p:nvPr/>
            </p:nvSpPr>
            <p:spPr bwMode="ltGray">
              <a:xfrm rot="-5400000">
                <a:off x="-65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9"/>
              <p:cNvSpPr>
                <a:spLocks/>
              </p:cNvSpPr>
              <p:nvPr/>
            </p:nvSpPr>
            <p:spPr bwMode="ltGray">
              <a:xfrm rot="-5400000">
                <a:off x="438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0"/>
              <p:cNvSpPr>
                <a:spLocks/>
              </p:cNvSpPr>
              <p:nvPr/>
            </p:nvSpPr>
            <p:spPr bwMode="ltGray">
              <a:xfrm rot="-5400000">
                <a:off x="151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1"/>
              <p:cNvSpPr>
                <a:spLocks/>
              </p:cNvSpPr>
              <p:nvPr/>
            </p:nvSpPr>
            <p:spPr bwMode="ltGray">
              <a:xfrm rot="-5400000">
                <a:off x="3200" y="1661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4"/>
              <p:cNvSpPr>
                <a:spLocks/>
              </p:cNvSpPr>
              <p:nvPr/>
            </p:nvSpPr>
            <p:spPr bwMode="ltGray">
              <a:xfrm rot="-5400000">
                <a:off x="2546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Freeform 16"/>
              <p:cNvSpPr>
                <a:spLocks/>
              </p:cNvSpPr>
              <p:nvPr/>
            </p:nvSpPr>
            <p:spPr bwMode="ltGray">
              <a:xfrm rot="-5400000">
                <a:off x="2038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Freeform 17"/>
              <p:cNvSpPr>
                <a:spLocks/>
              </p:cNvSpPr>
              <p:nvPr/>
            </p:nvSpPr>
            <p:spPr bwMode="ltGray">
              <a:xfrm rot="-5400000">
                <a:off x="4068" y="1663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Freeform 18"/>
              <p:cNvSpPr>
                <a:spLocks/>
              </p:cNvSpPr>
              <p:nvPr/>
            </p:nvSpPr>
            <p:spPr bwMode="ltGray">
              <a:xfrm rot="-5400000">
                <a:off x="3721" y="1665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Freeform 19"/>
              <p:cNvSpPr>
                <a:spLocks/>
              </p:cNvSpPr>
              <p:nvPr/>
            </p:nvSpPr>
            <p:spPr bwMode="ltGray">
              <a:xfrm rot="-5400000">
                <a:off x="4568" y="1744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Freeform 20"/>
              <p:cNvSpPr>
                <a:spLocks/>
              </p:cNvSpPr>
              <p:nvPr/>
            </p:nvSpPr>
            <p:spPr bwMode="ltGray">
              <a:xfrm>
                <a:off x="5469" y="1559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Freeform 21"/>
              <p:cNvSpPr>
                <a:spLocks/>
              </p:cNvSpPr>
              <p:nvPr/>
            </p:nvSpPr>
            <p:spPr bwMode="ltGray">
              <a:xfrm rot="-5400000">
                <a:off x="5073" y="1688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Freeform 22"/>
              <p:cNvSpPr>
                <a:spLocks/>
              </p:cNvSpPr>
              <p:nvPr/>
            </p:nvSpPr>
            <p:spPr bwMode="ltGray">
              <a:xfrm rot="-5400000">
                <a:off x="4786" y="1714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BBA5D1-F534-476F-982B-67ACC1F3AC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gendherberge.de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sigchi.fi/sigchi-site/kuvia/english_flag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altenhof-werbellinsee.de/Alte-Fischerei/speise5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http://nadav.harel.org.il/cola/newhome/coke_can.jpg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Jetzt machen</a:t>
            </a:r>
            <a:endParaRPr lang="en-US" altLang="en-US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/>
              <a:t>Venues aufmachen!!!</a:t>
            </a:r>
          </a:p>
          <a:p>
            <a:pPr lvl="1"/>
            <a:r>
              <a:rPr lang="de-DE" altLang="en-US"/>
              <a:t>Geh zu </a:t>
            </a:r>
            <a:r>
              <a:rPr lang="de-DE" altLang="en-US">
                <a:hlinkClick r:id="rId2"/>
              </a:rPr>
              <a:t>www.jugendherberge.de</a:t>
            </a:r>
            <a:endParaRPr lang="de-DE" altLang="en-US"/>
          </a:p>
          <a:p>
            <a:pPr lvl="1"/>
            <a:r>
              <a:rPr lang="de-DE" altLang="en-US"/>
              <a:t>Wir machen weiter, wo wir gestern Schluss gemacht haben!!</a:t>
            </a:r>
          </a:p>
          <a:p>
            <a:pPr lvl="2"/>
            <a:r>
              <a:rPr lang="de-DE" altLang="en-US"/>
              <a:t>Geh zurück zu unserer Jugenderberge in Trier!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6000" b="1" u="sng">
                <a:latin typeface="Comic Sans MS" panose="030F0702030302020204" pitchFamily="66" charset="0"/>
              </a:rPr>
              <a:t>haben – to have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I have</a:t>
            </a:r>
          </a:p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you have</a:t>
            </a:r>
          </a:p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he has</a:t>
            </a:r>
          </a:p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she has</a:t>
            </a:r>
          </a:p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we have</a:t>
            </a:r>
          </a:p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you have (polite)</a:t>
            </a:r>
          </a:p>
          <a:p>
            <a:pPr eaLnBrk="1" hangingPunct="1"/>
            <a:r>
              <a:rPr lang="en-GB" altLang="en-US" sz="3200" b="1">
                <a:latin typeface="Comic Sans MS" panose="030F0702030302020204" pitchFamily="66" charset="0"/>
              </a:rPr>
              <a:t>they have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ich habe</a:t>
            </a:r>
          </a:p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du hast</a:t>
            </a:r>
          </a:p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er hat</a:t>
            </a:r>
          </a:p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sie hat</a:t>
            </a:r>
          </a:p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wir haben</a:t>
            </a:r>
          </a:p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Sie haben</a:t>
            </a:r>
          </a:p>
          <a:p>
            <a:pPr eaLnBrk="1" hangingPunct="1"/>
            <a:r>
              <a:rPr lang="en-GB" alt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sie haben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335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6000" b="1" u="sng">
                <a:latin typeface="Comic Sans MS" panose="030F0702030302020204" pitchFamily="66" charset="0"/>
              </a:rPr>
              <a:t>WHAT IS A PAST PARTICIPLE?</a:t>
            </a:r>
          </a:p>
          <a:p>
            <a:pPr eaLnBrk="1" hangingPunct="1">
              <a:lnSpc>
                <a:spcPct val="90000"/>
              </a:lnSpc>
            </a:pPr>
            <a:endParaRPr lang="en-GB" altLang="en-US" sz="6000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5400" b="1">
                <a:latin typeface="Comic Sans MS" panose="030F0702030302020204" pitchFamily="66" charset="0"/>
              </a:rPr>
              <a:t>It is like …ed  in English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5400" b="1">
                <a:latin typeface="Comic Sans MS" panose="030F0702030302020204" pitchFamily="66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5400" b="1">
                <a:latin typeface="Comic Sans MS" panose="030F0702030302020204" pitchFamily="66" charset="0"/>
              </a:rPr>
              <a:t>E.g play</a:t>
            </a:r>
            <a:r>
              <a:rPr lang="en-GB" altLang="en-US" sz="5400" b="1">
                <a:solidFill>
                  <a:srgbClr val="FF0066"/>
                </a:solidFill>
                <a:latin typeface="Comic Sans MS" panose="030F0702030302020204" pitchFamily="66" charset="0"/>
              </a:rPr>
              <a:t>ed</a:t>
            </a:r>
            <a:r>
              <a:rPr lang="en-GB" altLang="en-US" sz="5400" b="1">
                <a:latin typeface="Comic Sans MS" panose="030F0702030302020204" pitchFamily="66" charset="0"/>
              </a:rPr>
              <a:t>, liv</a:t>
            </a:r>
            <a:r>
              <a:rPr lang="en-GB" altLang="en-US" sz="5400" b="1">
                <a:solidFill>
                  <a:srgbClr val="FF0066"/>
                </a:solidFill>
                <a:latin typeface="Comic Sans MS" panose="030F0702030302020204" pitchFamily="66" charset="0"/>
              </a:rPr>
              <a:t>ed</a:t>
            </a:r>
            <a:endParaRPr lang="en-US" altLang="en-US" sz="5400" b="1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712200" cy="3246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5400" b="1" u="sng">
                <a:latin typeface="Comic Sans MS" panose="030F0702030302020204" pitchFamily="66" charset="0"/>
              </a:rPr>
              <a:t>HOW DO WE MAKE THE PAST PARTICIPLE?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66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1835150" y="5229225"/>
            <a:ext cx="4824413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8000" b="1">
                <a:latin typeface="Comic Sans MS" panose="030F0702030302020204" pitchFamily="66" charset="0"/>
              </a:rPr>
              <a:t>spielen</a:t>
            </a:r>
          </a:p>
        </p:txBody>
      </p:sp>
      <p:sp>
        <p:nvSpPr>
          <p:cNvPr id="149510" name="Freeform 6"/>
          <p:cNvSpPr>
            <a:spLocks/>
          </p:cNvSpPr>
          <p:nvPr/>
        </p:nvSpPr>
        <p:spPr bwMode="auto">
          <a:xfrm>
            <a:off x="4211638" y="5589588"/>
            <a:ext cx="1143000" cy="914400"/>
          </a:xfrm>
          <a:custGeom>
            <a:avLst/>
            <a:gdLst>
              <a:gd name="T0" fmla="*/ 2147483646 w 790"/>
              <a:gd name="T1" fmla="*/ 2147483646 h 860"/>
              <a:gd name="T2" fmla="*/ 2147483646 w 790"/>
              <a:gd name="T3" fmla="*/ 0 h 860"/>
              <a:gd name="T4" fmla="*/ 2147483646 w 790"/>
              <a:gd name="T5" fmla="*/ 0 h 860"/>
              <a:gd name="T6" fmla="*/ 2147483646 w 790"/>
              <a:gd name="T7" fmla="*/ 2147483646 h 860"/>
              <a:gd name="T8" fmla="*/ 2147483646 w 790"/>
              <a:gd name="T9" fmla="*/ 2147483646 h 860"/>
              <a:gd name="T10" fmla="*/ 2147483646 w 790"/>
              <a:gd name="T11" fmla="*/ 2147483646 h 860"/>
              <a:gd name="T12" fmla="*/ 2147483646 w 790"/>
              <a:gd name="T13" fmla="*/ 2147483646 h 860"/>
              <a:gd name="T14" fmla="*/ 2147483646 w 790"/>
              <a:gd name="T15" fmla="*/ 2147483646 h 860"/>
              <a:gd name="T16" fmla="*/ 2147483646 w 790"/>
              <a:gd name="T17" fmla="*/ 2147483646 h 860"/>
              <a:gd name="T18" fmla="*/ 2147483646 w 790"/>
              <a:gd name="T19" fmla="*/ 2147483646 h 860"/>
              <a:gd name="T20" fmla="*/ 2147483646 w 790"/>
              <a:gd name="T21" fmla="*/ 2147483646 h 860"/>
              <a:gd name="T22" fmla="*/ 2147483646 w 790"/>
              <a:gd name="T23" fmla="*/ 2147483646 h 860"/>
              <a:gd name="T24" fmla="*/ 2147483646 w 790"/>
              <a:gd name="T25" fmla="*/ 2147483646 h 860"/>
              <a:gd name="T26" fmla="*/ 2147483646 w 790"/>
              <a:gd name="T27" fmla="*/ 2147483646 h 860"/>
              <a:gd name="T28" fmla="*/ 2147483646 w 790"/>
              <a:gd name="T29" fmla="*/ 2147483646 h 860"/>
              <a:gd name="T30" fmla="*/ 2147483646 w 790"/>
              <a:gd name="T31" fmla="*/ 2147483646 h 860"/>
              <a:gd name="T32" fmla="*/ 2147483646 w 790"/>
              <a:gd name="T33" fmla="*/ 2147483646 h 860"/>
              <a:gd name="T34" fmla="*/ 2147483646 w 790"/>
              <a:gd name="T35" fmla="*/ 2147483646 h 860"/>
              <a:gd name="T36" fmla="*/ 2147483646 w 790"/>
              <a:gd name="T37" fmla="*/ 2147483646 h 860"/>
              <a:gd name="T38" fmla="*/ 2147483646 w 790"/>
              <a:gd name="T39" fmla="*/ 0 h 860"/>
              <a:gd name="T40" fmla="*/ 2147483646 w 790"/>
              <a:gd name="T41" fmla="*/ 0 h 860"/>
              <a:gd name="T42" fmla="*/ 2147483646 w 790"/>
              <a:gd name="T43" fmla="*/ 2147483646 h 860"/>
              <a:gd name="T44" fmla="*/ 2147483646 w 790"/>
              <a:gd name="T45" fmla="*/ 2147483646 h 860"/>
              <a:gd name="T46" fmla="*/ 2147483646 w 790"/>
              <a:gd name="T47" fmla="*/ 2147483646 h 860"/>
              <a:gd name="T48" fmla="*/ 2147483646 w 790"/>
              <a:gd name="T49" fmla="*/ 2147483646 h 860"/>
              <a:gd name="T50" fmla="*/ 2147483646 w 790"/>
              <a:gd name="T51" fmla="*/ 2147483646 h 860"/>
              <a:gd name="T52" fmla="*/ 2147483646 w 790"/>
              <a:gd name="T53" fmla="*/ 2147483646 h 860"/>
              <a:gd name="T54" fmla="*/ 2147483646 w 790"/>
              <a:gd name="T55" fmla="*/ 2147483646 h 860"/>
              <a:gd name="T56" fmla="*/ 2147483646 w 790"/>
              <a:gd name="T57" fmla="*/ 2147483646 h 860"/>
              <a:gd name="T58" fmla="*/ 2147483646 w 790"/>
              <a:gd name="T59" fmla="*/ 2147483646 h 860"/>
              <a:gd name="T60" fmla="*/ 2147483646 w 790"/>
              <a:gd name="T61" fmla="*/ 2147483646 h 860"/>
              <a:gd name="T62" fmla="*/ 2147483646 w 790"/>
              <a:gd name="T63" fmla="*/ 2147483646 h 860"/>
              <a:gd name="T64" fmla="*/ 2147483646 w 790"/>
              <a:gd name="T65" fmla="*/ 2147483646 h 860"/>
              <a:gd name="T66" fmla="*/ 2147483646 w 790"/>
              <a:gd name="T67" fmla="*/ 2147483646 h 860"/>
              <a:gd name="T68" fmla="*/ 2147483646 w 790"/>
              <a:gd name="T69" fmla="*/ 2147483646 h 860"/>
              <a:gd name="T70" fmla="*/ 2147483646 w 790"/>
              <a:gd name="T71" fmla="*/ 2147483646 h 860"/>
              <a:gd name="T72" fmla="*/ 2147483646 w 790"/>
              <a:gd name="T73" fmla="*/ 2147483646 h 860"/>
              <a:gd name="T74" fmla="*/ 0 w 790"/>
              <a:gd name="T75" fmla="*/ 2147483646 h 860"/>
              <a:gd name="T76" fmla="*/ 2147483646 w 790"/>
              <a:gd name="T77" fmla="*/ 2147483646 h 860"/>
              <a:gd name="T78" fmla="*/ 2147483646 w 790"/>
              <a:gd name="T79" fmla="*/ 2147483646 h 860"/>
              <a:gd name="T80" fmla="*/ 2147483646 w 790"/>
              <a:gd name="T81" fmla="*/ 2147483646 h 860"/>
              <a:gd name="T82" fmla="*/ 2147483646 w 790"/>
              <a:gd name="T83" fmla="*/ 2147483646 h 860"/>
              <a:gd name="T84" fmla="*/ 2147483646 w 790"/>
              <a:gd name="T85" fmla="*/ 2147483646 h 860"/>
              <a:gd name="T86" fmla="*/ 2147483646 w 790"/>
              <a:gd name="T87" fmla="*/ 2147483646 h 860"/>
              <a:gd name="T88" fmla="*/ 2147483646 w 790"/>
              <a:gd name="T89" fmla="*/ 2147483646 h 860"/>
              <a:gd name="T90" fmla="*/ 2147483646 w 790"/>
              <a:gd name="T91" fmla="*/ 2147483646 h 860"/>
              <a:gd name="T92" fmla="*/ 2147483646 w 790"/>
              <a:gd name="T93" fmla="*/ 2147483646 h 860"/>
              <a:gd name="T94" fmla="*/ 2147483646 w 790"/>
              <a:gd name="T95" fmla="*/ 2147483646 h 860"/>
              <a:gd name="T96" fmla="*/ 2147483646 w 790"/>
              <a:gd name="T97" fmla="*/ 2147483646 h 860"/>
              <a:gd name="T98" fmla="*/ 2147483646 w 790"/>
              <a:gd name="T99" fmla="*/ 2147483646 h 860"/>
              <a:gd name="T100" fmla="*/ 2147483646 w 790"/>
              <a:gd name="T101" fmla="*/ 2147483646 h 860"/>
              <a:gd name="T102" fmla="*/ 2147483646 w 790"/>
              <a:gd name="T103" fmla="*/ 2147483646 h 860"/>
              <a:gd name="T104" fmla="*/ 2147483646 w 790"/>
              <a:gd name="T105" fmla="*/ 2147483646 h 860"/>
              <a:gd name="T106" fmla="*/ 2147483646 w 790"/>
              <a:gd name="T107" fmla="*/ 2147483646 h 860"/>
              <a:gd name="T108" fmla="*/ 2147483646 w 790"/>
              <a:gd name="T109" fmla="*/ 2147483646 h 860"/>
              <a:gd name="T110" fmla="*/ 2147483646 w 790"/>
              <a:gd name="T111" fmla="*/ 2147483646 h 860"/>
              <a:gd name="T112" fmla="*/ 2147483646 w 790"/>
              <a:gd name="T113" fmla="*/ 2147483646 h 860"/>
              <a:gd name="T114" fmla="*/ 2147483646 w 790"/>
              <a:gd name="T115" fmla="*/ 2147483646 h 8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90"/>
              <a:gd name="T175" fmla="*/ 0 h 860"/>
              <a:gd name="T176" fmla="*/ 790 w 790"/>
              <a:gd name="T177" fmla="*/ 860 h 8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90" h="860">
                <a:moveTo>
                  <a:pt x="458" y="419"/>
                </a:moveTo>
                <a:lnTo>
                  <a:pt x="775" y="0"/>
                </a:lnTo>
                <a:lnTo>
                  <a:pt x="661" y="0"/>
                </a:lnTo>
                <a:lnTo>
                  <a:pt x="656" y="8"/>
                </a:lnTo>
                <a:lnTo>
                  <a:pt x="645" y="21"/>
                </a:lnTo>
                <a:lnTo>
                  <a:pt x="630" y="40"/>
                </a:lnTo>
                <a:lnTo>
                  <a:pt x="613" y="63"/>
                </a:lnTo>
                <a:lnTo>
                  <a:pt x="593" y="89"/>
                </a:lnTo>
                <a:lnTo>
                  <a:pt x="572" y="119"/>
                </a:lnTo>
                <a:lnTo>
                  <a:pt x="548" y="149"/>
                </a:lnTo>
                <a:lnTo>
                  <a:pt x="525" y="180"/>
                </a:lnTo>
                <a:lnTo>
                  <a:pt x="501" y="211"/>
                </a:lnTo>
                <a:lnTo>
                  <a:pt x="479" y="241"/>
                </a:lnTo>
                <a:lnTo>
                  <a:pt x="459" y="269"/>
                </a:lnTo>
                <a:lnTo>
                  <a:pt x="440" y="294"/>
                </a:lnTo>
                <a:lnTo>
                  <a:pt x="424" y="315"/>
                </a:lnTo>
                <a:lnTo>
                  <a:pt x="413" y="331"/>
                </a:lnTo>
                <a:lnTo>
                  <a:pt x="405" y="342"/>
                </a:lnTo>
                <a:lnTo>
                  <a:pt x="402" y="345"/>
                </a:lnTo>
                <a:lnTo>
                  <a:pt x="142" y="0"/>
                </a:lnTo>
                <a:lnTo>
                  <a:pt x="20" y="0"/>
                </a:lnTo>
                <a:lnTo>
                  <a:pt x="30" y="12"/>
                </a:lnTo>
                <a:lnTo>
                  <a:pt x="45" y="32"/>
                </a:lnTo>
                <a:lnTo>
                  <a:pt x="64" y="57"/>
                </a:lnTo>
                <a:lnTo>
                  <a:pt x="86" y="86"/>
                </a:lnTo>
                <a:lnTo>
                  <a:pt x="111" y="119"/>
                </a:lnTo>
                <a:lnTo>
                  <a:pt x="137" y="155"/>
                </a:lnTo>
                <a:lnTo>
                  <a:pt x="165" y="191"/>
                </a:lnTo>
                <a:lnTo>
                  <a:pt x="194" y="228"/>
                </a:lnTo>
                <a:lnTo>
                  <a:pt x="221" y="264"/>
                </a:lnTo>
                <a:lnTo>
                  <a:pt x="248" y="299"/>
                </a:lnTo>
                <a:lnTo>
                  <a:pt x="272" y="331"/>
                </a:lnTo>
                <a:lnTo>
                  <a:pt x="294" y="360"/>
                </a:lnTo>
                <a:lnTo>
                  <a:pt x="311" y="384"/>
                </a:lnTo>
                <a:lnTo>
                  <a:pt x="326" y="403"/>
                </a:lnTo>
                <a:lnTo>
                  <a:pt x="334" y="414"/>
                </a:lnTo>
                <a:lnTo>
                  <a:pt x="338" y="419"/>
                </a:lnTo>
                <a:lnTo>
                  <a:pt x="0" y="860"/>
                </a:lnTo>
                <a:lnTo>
                  <a:pt x="117" y="860"/>
                </a:lnTo>
                <a:lnTo>
                  <a:pt x="395" y="489"/>
                </a:lnTo>
                <a:lnTo>
                  <a:pt x="669" y="860"/>
                </a:lnTo>
                <a:lnTo>
                  <a:pt x="790" y="860"/>
                </a:lnTo>
                <a:lnTo>
                  <a:pt x="780" y="846"/>
                </a:lnTo>
                <a:lnTo>
                  <a:pt x="765" y="825"/>
                </a:lnTo>
                <a:lnTo>
                  <a:pt x="744" y="800"/>
                </a:lnTo>
                <a:lnTo>
                  <a:pt x="721" y="769"/>
                </a:lnTo>
                <a:lnTo>
                  <a:pt x="695" y="734"/>
                </a:lnTo>
                <a:lnTo>
                  <a:pt x="667" y="698"/>
                </a:lnTo>
                <a:lnTo>
                  <a:pt x="638" y="658"/>
                </a:lnTo>
                <a:lnTo>
                  <a:pt x="608" y="619"/>
                </a:lnTo>
                <a:lnTo>
                  <a:pt x="580" y="581"/>
                </a:lnTo>
                <a:lnTo>
                  <a:pt x="552" y="544"/>
                </a:lnTo>
                <a:lnTo>
                  <a:pt x="527" y="511"/>
                </a:lnTo>
                <a:lnTo>
                  <a:pt x="504" y="480"/>
                </a:lnTo>
                <a:lnTo>
                  <a:pt x="485" y="455"/>
                </a:lnTo>
                <a:lnTo>
                  <a:pt x="470" y="436"/>
                </a:lnTo>
                <a:lnTo>
                  <a:pt x="461" y="423"/>
                </a:lnTo>
                <a:lnTo>
                  <a:pt x="458" y="41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395288" y="2997200"/>
            <a:ext cx="824706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GB" altLang="en-US" sz="6000" b="1">
                <a:solidFill>
                  <a:srgbClr val="FF0066"/>
                </a:solidFill>
                <a:latin typeface="Comic Sans MS" panose="030F0702030302020204" pitchFamily="66" charset="0"/>
              </a:rPr>
              <a:t>Take the infinitive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rgbClr val="FF0066"/>
                </a:solidFill>
                <a:latin typeface="Comic Sans MS" panose="030F0702030302020204" pitchFamily="66" charset="0"/>
              </a:rPr>
              <a:t>and cross off the ‘en’</a:t>
            </a:r>
            <a:r>
              <a:rPr lang="en-GB" altLang="en-US" sz="1800">
                <a:solidFill>
                  <a:srgbClr val="FF0066"/>
                </a:solidFill>
              </a:rPr>
              <a:t> </a:t>
            </a:r>
            <a:endParaRPr lang="en-US" altLang="en-US" sz="180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8077200" cy="2195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7200" b="1">
                <a:solidFill>
                  <a:srgbClr val="FF0066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. Then add ge....t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484438" y="3933825"/>
            <a:ext cx="7019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6600" b="1">
                <a:latin typeface="Comic Sans MS" panose="030F0702030302020204" pitchFamily="66" charset="0"/>
              </a:rPr>
              <a:t>Ich 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habe</a:t>
            </a:r>
            <a:r>
              <a:rPr lang="en-GB" altLang="en-US" sz="6600" b="1">
                <a:latin typeface="Comic Sans MS" panose="030F0702030302020204" pitchFamily="66" charset="0"/>
              </a:rPr>
              <a:t> Tennis 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ge</a:t>
            </a:r>
            <a:r>
              <a:rPr lang="en-GB" altLang="en-US" sz="6600" b="1">
                <a:latin typeface="Comic Sans MS" panose="030F0702030302020204" pitchFamily="66" charset="0"/>
              </a:rPr>
              <a:t>spiel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6600" b="1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50533" name="Picture 5" descr="Click To Downloa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20574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nimBg="1" autoUpdateAnimBg="0"/>
      <p:bldP spid="1505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79388" y="333375"/>
            <a:ext cx="85693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702030302020204" pitchFamily="66" charset="0"/>
              </a:rPr>
              <a:t>spielen  </a:t>
            </a:r>
            <a:r>
              <a:rPr lang="en-US" altLang="en-US" sz="6600" b="1">
                <a:latin typeface="Comic Sans MS" panose="030F0702030302020204" pitchFamily="66" charset="0"/>
                <a:sym typeface="Symbol" panose="05050102010706020507" pitchFamily="18" charset="2"/>
              </a:rPr>
              <a:t> </a:t>
            </a: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ge</a:t>
            </a:r>
            <a:r>
              <a:rPr lang="en-US" altLang="en-US" sz="6600" b="1">
                <a:latin typeface="Comic Sans MS" panose="030F0702030302020204" pitchFamily="66" charset="0"/>
                <a:sym typeface="Symbol" panose="05050102010706020507" pitchFamily="18" charset="2"/>
              </a:rPr>
              <a:t>spiel</a:t>
            </a: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endParaRPr lang="en-US" altLang="en-US" sz="66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23850" y="2565400"/>
            <a:ext cx="8820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>
                <a:latin typeface="Comic Sans MS" panose="030F0702030302020204" pitchFamily="66" charset="0"/>
              </a:rPr>
              <a:t>machen  </a:t>
            </a:r>
            <a:r>
              <a:rPr lang="en-US" altLang="en-US" sz="6000" b="1">
                <a:latin typeface="Comic Sans MS" panose="030F0702030302020204" pitchFamily="66" charset="0"/>
                <a:sym typeface="Symbol" panose="05050102010706020507" pitchFamily="18" charset="2"/>
              </a:rPr>
              <a:t> </a:t>
            </a:r>
            <a:r>
              <a:rPr lang="en-US" altLang="en-US" sz="60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ge</a:t>
            </a:r>
            <a:r>
              <a:rPr lang="en-US" altLang="en-US" sz="6000" b="1">
                <a:latin typeface="Comic Sans MS" panose="030F0702030302020204" pitchFamily="66" charset="0"/>
                <a:sym typeface="Symbol" panose="05050102010706020507" pitchFamily="18" charset="2"/>
              </a:rPr>
              <a:t>mach</a:t>
            </a:r>
            <a:r>
              <a:rPr lang="en-US" altLang="en-US" sz="60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endParaRPr lang="en-US" altLang="en-US" sz="6000" b="1" u="sng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79388" y="5013325"/>
            <a:ext cx="86423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702030302020204" pitchFamily="66" charset="0"/>
              </a:rPr>
              <a:t>hören  </a:t>
            </a:r>
            <a:r>
              <a:rPr lang="en-US" altLang="en-US" sz="6600" b="1">
                <a:latin typeface="Comic Sans MS" panose="030F0702030302020204" pitchFamily="66" charset="0"/>
                <a:sym typeface="Symbol" panose="05050102010706020507" pitchFamily="18" charset="2"/>
              </a:rPr>
              <a:t> </a:t>
            </a: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ge</a:t>
            </a:r>
            <a:r>
              <a:rPr lang="en-US" altLang="en-US" sz="6600" b="1">
                <a:latin typeface="Comic Sans MS" panose="030F0702030302020204" pitchFamily="66" charset="0"/>
                <a:sym typeface="Symbol" panose="05050102010706020507" pitchFamily="18" charset="2"/>
              </a:rPr>
              <a:t>hör</a:t>
            </a:r>
            <a:r>
              <a:rPr lang="en-US" altLang="en-US" sz="6600" b="1">
                <a:solidFill>
                  <a:srgbClr val="FF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  <p:bldP spid="163846" grpId="0" autoUpdateAnimBg="0"/>
      <p:bldP spid="16384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8475" y="503238"/>
            <a:ext cx="4413250" cy="914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n-US" sz="8800" b="1">
                <a:solidFill>
                  <a:schemeClr val="tx1"/>
                </a:solidFill>
                <a:latin typeface="Comic Sans MS" panose="030F0702030302020204" pitchFamily="66" charset="0"/>
              </a:rPr>
              <a:t>hören</a:t>
            </a:r>
          </a:p>
        </p:txBody>
      </p:sp>
      <p:sp>
        <p:nvSpPr>
          <p:cNvPr id="151555" name="Freeform 3"/>
          <p:cNvSpPr>
            <a:spLocks/>
          </p:cNvSpPr>
          <p:nvPr/>
        </p:nvSpPr>
        <p:spPr bwMode="auto">
          <a:xfrm>
            <a:off x="5795963" y="765175"/>
            <a:ext cx="838200" cy="762000"/>
          </a:xfrm>
          <a:custGeom>
            <a:avLst/>
            <a:gdLst>
              <a:gd name="T0" fmla="*/ 2147483646 w 790"/>
              <a:gd name="T1" fmla="*/ 2147483646 h 860"/>
              <a:gd name="T2" fmla="*/ 2147483646 w 790"/>
              <a:gd name="T3" fmla="*/ 0 h 860"/>
              <a:gd name="T4" fmla="*/ 2147483646 w 790"/>
              <a:gd name="T5" fmla="*/ 0 h 860"/>
              <a:gd name="T6" fmla="*/ 2147483646 w 790"/>
              <a:gd name="T7" fmla="*/ 2147483646 h 860"/>
              <a:gd name="T8" fmla="*/ 2147483646 w 790"/>
              <a:gd name="T9" fmla="*/ 2147483646 h 860"/>
              <a:gd name="T10" fmla="*/ 2147483646 w 790"/>
              <a:gd name="T11" fmla="*/ 2147483646 h 860"/>
              <a:gd name="T12" fmla="*/ 2147483646 w 790"/>
              <a:gd name="T13" fmla="*/ 2147483646 h 860"/>
              <a:gd name="T14" fmla="*/ 2147483646 w 790"/>
              <a:gd name="T15" fmla="*/ 2147483646 h 860"/>
              <a:gd name="T16" fmla="*/ 2147483646 w 790"/>
              <a:gd name="T17" fmla="*/ 2147483646 h 860"/>
              <a:gd name="T18" fmla="*/ 2147483646 w 790"/>
              <a:gd name="T19" fmla="*/ 2147483646 h 860"/>
              <a:gd name="T20" fmla="*/ 2147483646 w 790"/>
              <a:gd name="T21" fmla="*/ 2147483646 h 860"/>
              <a:gd name="T22" fmla="*/ 2147483646 w 790"/>
              <a:gd name="T23" fmla="*/ 2147483646 h 860"/>
              <a:gd name="T24" fmla="*/ 2147483646 w 790"/>
              <a:gd name="T25" fmla="*/ 2147483646 h 860"/>
              <a:gd name="T26" fmla="*/ 2147483646 w 790"/>
              <a:gd name="T27" fmla="*/ 2147483646 h 860"/>
              <a:gd name="T28" fmla="*/ 2147483646 w 790"/>
              <a:gd name="T29" fmla="*/ 2147483646 h 860"/>
              <a:gd name="T30" fmla="*/ 2147483646 w 790"/>
              <a:gd name="T31" fmla="*/ 2147483646 h 860"/>
              <a:gd name="T32" fmla="*/ 2147483646 w 790"/>
              <a:gd name="T33" fmla="*/ 2147483646 h 860"/>
              <a:gd name="T34" fmla="*/ 2147483646 w 790"/>
              <a:gd name="T35" fmla="*/ 2147483646 h 860"/>
              <a:gd name="T36" fmla="*/ 2147483646 w 790"/>
              <a:gd name="T37" fmla="*/ 2147483646 h 860"/>
              <a:gd name="T38" fmla="*/ 2147483646 w 790"/>
              <a:gd name="T39" fmla="*/ 0 h 860"/>
              <a:gd name="T40" fmla="*/ 2147483646 w 790"/>
              <a:gd name="T41" fmla="*/ 0 h 860"/>
              <a:gd name="T42" fmla="*/ 2147483646 w 790"/>
              <a:gd name="T43" fmla="*/ 2147483646 h 860"/>
              <a:gd name="T44" fmla="*/ 2147483646 w 790"/>
              <a:gd name="T45" fmla="*/ 2147483646 h 860"/>
              <a:gd name="T46" fmla="*/ 2147483646 w 790"/>
              <a:gd name="T47" fmla="*/ 2147483646 h 860"/>
              <a:gd name="T48" fmla="*/ 2147483646 w 790"/>
              <a:gd name="T49" fmla="*/ 2147483646 h 860"/>
              <a:gd name="T50" fmla="*/ 2147483646 w 790"/>
              <a:gd name="T51" fmla="*/ 2147483646 h 860"/>
              <a:gd name="T52" fmla="*/ 2147483646 w 790"/>
              <a:gd name="T53" fmla="*/ 2147483646 h 860"/>
              <a:gd name="T54" fmla="*/ 2147483646 w 790"/>
              <a:gd name="T55" fmla="*/ 2147483646 h 860"/>
              <a:gd name="T56" fmla="*/ 2147483646 w 790"/>
              <a:gd name="T57" fmla="*/ 2147483646 h 860"/>
              <a:gd name="T58" fmla="*/ 2147483646 w 790"/>
              <a:gd name="T59" fmla="*/ 2147483646 h 860"/>
              <a:gd name="T60" fmla="*/ 2147483646 w 790"/>
              <a:gd name="T61" fmla="*/ 2147483646 h 860"/>
              <a:gd name="T62" fmla="*/ 2147483646 w 790"/>
              <a:gd name="T63" fmla="*/ 2147483646 h 860"/>
              <a:gd name="T64" fmla="*/ 2147483646 w 790"/>
              <a:gd name="T65" fmla="*/ 2147483646 h 860"/>
              <a:gd name="T66" fmla="*/ 2147483646 w 790"/>
              <a:gd name="T67" fmla="*/ 2147483646 h 860"/>
              <a:gd name="T68" fmla="*/ 2147483646 w 790"/>
              <a:gd name="T69" fmla="*/ 2147483646 h 860"/>
              <a:gd name="T70" fmla="*/ 2147483646 w 790"/>
              <a:gd name="T71" fmla="*/ 2147483646 h 860"/>
              <a:gd name="T72" fmla="*/ 2147483646 w 790"/>
              <a:gd name="T73" fmla="*/ 2147483646 h 860"/>
              <a:gd name="T74" fmla="*/ 0 w 790"/>
              <a:gd name="T75" fmla="*/ 2147483646 h 860"/>
              <a:gd name="T76" fmla="*/ 2147483646 w 790"/>
              <a:gd name="T77" fmla="*/ 2147483646 h 860"/>
              <a:gd name="T78" fmla="*/ 2147483646 w 790"/>
              <a:gd name="T79" fmla="*/ 2147483646 h 860"/>
              <a:gd name="T80" fmla="*/ 2147483646 w 790"/>
              <a:gd name="T81" fmla="*/ 2147483646 h 860"/>
              <a:gd name="T82" fmla="*/ 2147483646 w 790"/>
              <a:gd name="T83" fmla="*/ 2147483646 h 860"/>
              <a:gd name="T84" fmla="*/ 2147483646 w 790"/>
              <a:gd name="T85" fmla="*/ 2147483646 h 860"/>
              <a:gd name="T86" fmla="*/ 2147483646 w 790"/>
              <a:gd name="T87" fmla="*/ 2147483646 h 860"/>
              <a:gd name="T88" fmla="*/ 2147483646 w 790"/>
              <a:gd name="T89" fmla="*/ 2147483646 h 860"/>
              <a:gd name="T90" fmla="*/ 2147483646 w 790"/>
              <a:gd name="T91" fmla="*/ 2147483646 h 860"/>
              <a:gd name="T92" fmla="*/ 2147483646 w 790"/>
              <a:gd name="T93" fmla="*/ 2147483646 h 860"/>
              <a:gd name="T94" fmla="*/ 2147483646 w 790"/>
              <a:gd name="T95" fmla="*/ 2147483646 h 860"/>
              <a:gd name="T96" fmla="*/ 2147483646 w 790"/>
              <a:gd name="T97" fmla="*/ 2147483646 h 860"/>
              <a:gd name="T98" fmla="*/ 2147483646 w 790"/>
              <a:gd name="T99" fmla="*/ 2147483646 h 860"/>
              <a:gd name="T100" fmla="*/ 2147483646 w 790"/>
              <a:gd name="T101" fmla="*/ 2147483646 h 860"/>
              <a:gd name="T102" fmla="*/ 2147483646 w 790"/>
              <a:gd name="T103" fmla="*/ 2147483646 h 860"/>
              <a:gd name="T104" fmla="*/ 2147483646 w 790"/>
              <a:gd name="T105" fmla="*/ 2147483646 h 860"/>
              <a:gd name="T106" fmla="*/ 2147483646 w 790"/>
              <a:gd name="T107" fmla="*/ 2147483646 h 860"/>
              <a:gd name="T108" fmla="*/ 2147483646 w 790"/>
              <a:gd name="T109" fmla="*/ 2147483646 h 860"/>
              <a:gd name="T110" fmla="*/ 2147483646 w 790"/>
              <a:gd name="T111" fmla="*/ 2147483646 h 860"/>
              <a:gd name="T112" fmla="*/ 2147483646 w 790"/>
              <a:gd name="T113" fmla="*/ 2147483646 h 860"/>
              <a:gd name="T114" fmla="*/ 2147483646 w 790"/>
              <a:gd name="T115" fmla="*/ 2147483646 h 8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90"/>
              <a:gd name="T175" fmla="*/ 0 h 860"/>
              <a:gd name="T176" fmla="*/ 790 w 790"/>
              <a:gd name="T177" fmla="*/ 860 h 8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90" h="860">
                <a:moveTo>
                  <a:pt x="458" y="419"/>
                </a:moveTo>
                <a:lnTo>
                  <a:pt x="775" y="0"/>
                </a:lnTo>
                <a:lnTo>
                  <a:pt x="661" y="0"/>
                </a:lnTo>
                <a:lnTo>
                  <a:pt x="656" y="8"/>
                </a:lnTo>
                <a:lnTo>
                  <a:pt x="645" y="21"/>
                </a:lnTo>
                <a:lnTo>
                  <a:pt x="630" y="40"/>
                </a:lnTo>
                <a:lnTo>
                  <a:pt x="613" y="63"/>
                </a:lnTo>
                <a:lnTo>
                  <a:pt x="593" y="89"/>
                </a:lnTo>
                <a:lnTo>
                  <a:pt x="572" y="119"/>
                </a:lnTo>
                <a:lnTo>
                  <a:pt x="548" y="149"/>
                </a:lnTo>
                <a:lnTo>
                  <a:pt x="525" y="180"/>
                </a:lnTo>
                <a:lnTo>
                  <a:pt x="501" y="211"/>
                </a:lnTo>
                <a:lnTo>
                  <a:pt x="479" y="241"/>
                </a:lnTo>
                <a:lnTo>
                  <a:pt x="459" y="269"/>
                </a:lnTo>
                <a:lnTo>
                  <a:pt x="440" y="294"/>
                </a:lnTo>
                <a:lnTo>
                  <a:pt x="424" y="315"/>
                </a:lnTo>
                <a:lnTo>
                  <a:pt x="413" y="331"/>
                </a:lnTo>
                <a:lnTo>
                  <a:pt x="405" y="342"/>
                </a:lnTo>
                <a:lnTo>
                  <a:pt x="402" y="345"/>
                </a:lnTo>
                <a:lnTo>
                  <a:pt x="142" y="0"/>
                </a:lnTo>
                <a:lnTo>
                  <a:pt x="20" y="0"/>
                </a:lnTo>
                <a:lnTo>
                  <a:pt x="30" y="12"/>
                </a:lnTo>
                <a:lnTo>
                  <a:pt x="45" y="32"/>
                </a:lnTo>
                <a:lnTo>
                  <a:pt x="64" y="57"/>
                </a:lnTo>
                <a:lnTo>
                  <a:pt x="86" y="86"/>
                </a:lnTo>
                <a:lnTo>
                  <a:pt x="111" y="119"/>
                </a:lnTo>
                <a:lnTo>
                  <a:pt x="137" y="155"/>
                </a:lnTo>
                <a:lnTo>
                  <a:pt x="165" y="191"/>
                </a:lnTo>
                <a:lnTo>
                  <a:pt x="194" y="228"/>
                </a:lnTo>
                <a:lnTo>
                  <a:pt x="221" y="264"/>
                </a:lnTo>
                <a:lnTo>
                  <a:pt x="248" y="299"/>
                </a:lnTo>
                <a:lnTo>
                  <a:pt x="272" y="331"/>
                </a:lnTo>
                <a:lnTo>
                  <a:pt x="294" y="360"/>
                </a:lnTo>
                <a:lnTo>
                  <a:pt x="311" y="384"/>
                </a:lnTo>
                <a:lnTo>
                  <a:pt x="326" y="403"/>
                </a:lnTo>
                <a:lnTo>
                  <a:pt x="334" y="414"/>
                </a:lnTo>
                <a:lnTo>
                  <a:pt x="338" y="419"/>
                </a:lnTo>
                <a:lnTo>
                  <a:pt x="0" y="860"/>
                </a:lnTo>
                <a:lnTo>
                  <a:pt x="117" y="860"/>
                </a:lnTo>
                <a:lnTo>
                  <a:pt x="395" y="489"/>
                </a:lnTo>
                <a:lnTo>
                  <a:pt x="669" y="860"/>
                </a:lnTo>
                <a:lnTo>
                  <a:pt x="790" y="860"/>
                </a:lnTo>
                <a:lnTo>
                  <a:pt x="780" y="846"/>
                </a:lnTo>
                <a:lnTo>
                  <a:pt x="765" y="825"/>
                </a:lnTo>
                <a:lnTo>
                  <a:pt x="744" y="800"/>
                </a:lnTo>
                <a:lnTo>
                  <a:pt x="721" y="769"/>
                </a:lnTo>
                <a:lnTo>
                  <a:pt x="695" y="734"/>
                </a:lnTo>
                <a:lnTo>
                  <a:pt x="667" y="698"/>
                </a:lnTo>
                <a:lnTo>
                  <a:pt x="638" y="658"/>
                </a:lnTo>
                <a:lnTo>
                  <a:pt x="608" y="619"/>
                </a:lnTo>
                <a:lnTo>
                  <a:pt x="580" y="581"/>
                </a:lnTo>
                <a:lnTo>
                  <a:pt x="552" y="544"/>
                </a:lnTo>
                <a:lnTo>
                  <a:pt x="527" y="511"/>
                </a:lnTo>
                <a:lnTo>
                  <a:pt x="504" y="480"/>
                </a:lnTo>
                <a:lnTo>
                  <a:pt x="485" y="455"/>
                </a:lnTo>
                <a:lnTo>
                  <a:pt x="470" y="436"/>
                </a:lnTo>
                <a:lnTo>
                  <a:pt x="461" y="423"/>
                </a:lnTo>
                <a:lnTo>
                  <a:pt x="458" y="41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1556" name="Picture 4" descr="j02363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44675"/>
            <a:ext cx="26670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7" name="Picture 5" descr="HH0255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182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8748712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7200" b="1">
                <a:latin typeface="Comic Sans MS" panose="030F0702030302020204" pitchFamily="66" charset="0"/>
              </a:rPr>
              <a:t>Ich </a:t>
            </a:r>
            <a:r>
              <a:rPr lang="en-GB" altLang="en-US" sz="7200" b="1">
                <a:solidFill>
                  <a:srgbClr val="FF0066"/>
                </a:solidFill>
                <a:latin typeface="Comic Sans MS" panose="030F0702030302020204" pitchFamily="66" charset="0"/>
              </a:rPr>
              <a:t>habe</a:t>
            </a:r>
            <a:r>
              <a:rPr lang="en-GB" altLang="en-US" sz="7200" b="1">
                <a:latin typeface="Comic Sans MS" panose="030F0702030302020204" pitchFamily="66" charset="0"/>
              </a:rPr>
              <a:t> Musik </a:t>
            </a:r>
            <a:r>
              <a:rPr lang="en-GB" altLang="en-US" sz="7200" b="1">
                <a:solidFill>
                  <a:srgbClr val="FF0066"/>
                </a:solidFill>
                <a:latin typeface="Comic Sans MS" panose="030F0702030302020204" pitchFamily="66" charset="0"/>
              </a:rPr>
              <a:t>ge</a:t>
            </a:r>
            <a:r>
              <a:rPr lang="en-GB" altLang="en-US" sz="7200" b="1">
                <a:latin typeface="Comic Sans MS" panose="030F0702030302020204" pitchFamily="66" charset="0"/>
              </a:rPr>
              <a:t>hör</a:t>
            </a:r>
            <a:r>
              <a:rPr lang="en-GB" altLang="en-US" sz="7200" b="1">
                <a:solidFill>
                  <a:srgbClr val="FF0066"/>
                </a:solidFill>
                <a:latin typeface="Comic Sans MS" panose="030F0702030302020204" pitchFamily="66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nimBg="1" autoUpdateAnimBg="0"/>
      <p:bldP spid="15155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79838" y="333375"/>
            <a:ext cx="4392612" cy="9144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n-US" sz="8800" b="1">
                <a:solidFill>
                  <a:schemeClr val="tx1"/>
                </a:solidFill>
                <a:latin typeface="Comic Sans MS" panose="030F0702030302020204" pitchFamily="66" charset="0"/>
              </a:rPr>
              <a:t>wohnen</a:t>
            </a:r>
          </a:p>
        </p:txBody>
      </p:sp>
      <p:sp>
        <p:nvSpPr>
          <p:cNvPr id="155651" name="Freeform 3"/>
          <p:cNvSpPr>
            <a:spLocks/>
          </p:cNvSpPr>
          <p:nvPr/>
        </p:nvSpPr>
        <p:spPr bwMode="auto">
          <a:xfrm>
            <a:off x="6877050" y="549275"/>
            <a:ext cx="838200" cy="762000"/>
          </a:xfrm>
          <a:custGeom>
            <a:avLst/>
            <a:gdLst>
              <a:gd name="T0" fmla="*/ 2147483646 w 790"/>
              <a:gd name="T1" fmla="*/ 2147483646 h 860"/>
              <a:gd name="T2" fmla="*/ 2147483646 w 790"/>
              <a:gd name="T3" fmla="*/ 0 h 860"/>
              <a:gd name="T4" fmla="*/ 2147483646 w 790"/>
              <a:gd name="T5" fmla="*/ 0 h 860"/>
              <a:gd name="T6" fmla="*/ 2147483646 w 790"/>
              <a:gd name="T7" fmla="*/ 2147483646 h 860"/>
              <a:gd name="T8" fmla="*/ 2147483646 w 790"/>
              <a:gd name="T9" fmla="*/ 2147483646 h 860"/>
              <a:gd name="T10" fmla="*/ 2147483646 w 790"/>
              <a:gd name="T11" fmla="*/ 2147483646 h 860"/>
              <a:gd name="T12" fmla="*/ 2147483646 w 790"/>
              <a:gd name="T13" fmla="*/ 2147483646 h 860"/>
              <a:gd name="T14" fmla="*/ 2147483646 w 790"/>
              <a:gd name="T15" fmla="*/ 2147483646 h 860"/>
              <a:gd name="T16" fmla="*/ 2147483646 w 790"/>
              <a:gd name="T17" fmla="*/ 2147483646 h 860"/>
              <a:gd name="T18" fmla="*/ 2147483646 w 790"/>
              <a:gd name="T19" fmla="*/ 2147483646 h 860"/>
              <a:gd name="T20" fmla="*/ 2147483646 w 790"/>
              <a:gd name="T21" fmla="*/ 2147483646 h 860"/>
              <a:gd name="T22" fmla="*/ 2147483646 w 790"/>
              <a:gd name="T23" fmla="*/ 2147483646 h 860"/>
              <a:gd name="T24" fmla="*/ 2147483646 w 790"/>
              <a:gd name="T25" fmla="*/ 2147483646 h 860"/>
              <a:gd name="T26" fmla="*/ 2147483646 w 790"/>
              <a:gd name="T27" fmla="*/ 2147483646 h 860"/>
              <a:gd name="T28" fmla="*/ 2147483646 w 790"/>
              <a:gd name="T29" fmla="*/ 2147483646 h 860"/>
              <a:gd name="T30" fmla="*/ 2147483646 w 790"/>
              <a:gd name="T31" fmla="*/ 2147483646 h 860"/>
              <a:gd name="T32" fmla="*/ 2147483646 w 790"/>
              <a:gd name="T33" fmla="*/ 2147483646 h 860"/>
              <a:gd name="T34" fmla="*/ 2147483646 w 790"/>
              <a:gd name="T35" fmla="*/ 2147483646 h 860"/>
              <a:gd name="T36" fmla="*/ 2147483646 w 790"/>
              <a:gd name="T37" fmla="*/ 2147483646 h 860"/>
              <a:gd name="T38" fmla="*/ 2147483646 w 790"/>
              <a:gd name="T39" fmla="*/ 0 h 860"/>
              <a:gd name="T40" fmla="*/ 2147483646 w 790"/>
              <a:gd name="T41" fmla="*/ 0 h 860"/>
              <a:gd name="T42" fmla="*/ 2147483646 w 790"/>
              <a:gd name="T43" fmla="*/ 2147483646 h 860"/>
              <a:gd name="T44" fmla="*/ 2147483646 w 790"/>
              <a:gd name="T45" fmla="*/ 2147483646 h 860"/>
              <a:gd name="T46" fmla="*/ 2147483646 w 790"/>
              <a:gd name="T47" fmla="*/ 2147483646 h 860"/>
              <a:gd name="T48" fmla="*/ 2147483646 w 790"/>
              <a:gd name="T49" fmla="*/ 2147483646 h 860"/>
              <a:gd name="T50" fmla="*/ 2147483646 w 790"/>
              <a:gd name="T51" fmla="*/ 2147483646 h 860"/>
              <a:gd name="T52" fmla="*/ 2147483646 w 790"/>
              <a:gd name="T53" fmla="*/ 2147483646 h 860"/>
              <a:gd name="T54" fmla="*/ 2147483646 w 790"/>
              <a:gd name="T55" fmla="*/ 2147483646 h 860"/>
              <a:gd name="T56" fmla="*/ 2147483646 w 790"/>
              <a:gd name="T57" fmla="*/ 2147483646 h 860"/>
              <a:gd name="T58" fmla="*/ 2147483646 w 790"/>
              <a:gd name="T59" fmla="*/ 2147483646 h 860"/>
              <a:gd name="T60" fmla="*/ 2147483646 w 790"/>
              <a:gd name="T61" fmla="*/ 2147483646 h 860"/>
              <a:gd name="T62" fmla="*/ 2147483646 w 790"/>
              <a:gd name="T63" fmla="*/ 2147483646 h 860"/>
              <a:gd name="T64" fmla="*/ 2147483646 w 790"/>
              <a:gd name="T65" fmla="*/ 2147483646 h 860"/>
              <a:gd name="T66" fmla="*/ 2147483646 w 790"/>
              <a:gd name="T67" fmla="*/ 2147483646 h 860"/>
              <a:gd name="T68" fmla="*/ 2147483646 w 790"/>
              <a:gd name="T69" fmla="*/ 2147483646 h 860"/>
              <a:gd name="T70" fmla="*/ 2147483646 w 790"/>
              <a:gd name="T71" fmla="*/ 2147483646 h 860"/>
              <a:gd name="T72" fmla="*/ 2147483646 w 790"/>
              <a:gd name="T73" fmla="*/ 2147483646 h 860"/>
              <a:gd name="T74" fmla="*/ 0 w 790"/>
              <a:gd name="T75" fmla="*/ 2147483646 h 860"/>
              <a:gd name="T76" fmla="*/ 2147483646 w 790"/>
              <a:gd name="T77" fmla="*/ 2147483646 h 860"/>
              <a:gd name="T78" fmla="*/ 2147483646 w 790"/>
              <a:gd name="T79" fmla="*/ 2147483646 h 860"/>
              <a:gd name="T80" fmla="*/ 2147483646 w 790"/>
              <a:gd name="T81" fmla="*/ 2147483646 h 860"/>
              <a:gd name="T82" fmla="*/ 2147483646 w 790"/>
              <a:gd name="T83" fmla="*/ 2147483646 h 860"/>
              <a:gd name="T84" fmla="*/ 2147483646 w 790"/>
              <a:gd name="T85" fmla="*/ 2147483646 h 860"/>
              <a:gd name="T86" fmla="*/ 2147483646 w 790"/>
              <a:gd name="T87" fmla="*/ 2147483646 h 860"/>
              <a:gd name="T88" fmla="*/ 2147483646 w 790"/>
              <a:gd name="T89" fmla="*/ 2147483646 h 860"/>
              <a:gd name="T90" fmla="*/ 2147483646 w 790"/>
              <a:gd name="T91" fmla="*/ 2147483646 h 860"/>
              <a:gd name="T92" fmla="*/ 2147483646 w 790"/>
              <a:gd name="T93" fmla="*/ 2147483646 h 860"/>
              <a:gd name="T94" fmla="*/ 2147483646 w 790"/>
              <a:gd name="T95" fmla="*/ 2147483646 h 860"/>
              <a:gd name="T96" fmla="*/ 2147483646 w 790"/>
              <a:gd name="T97" fmla="*/ 2147483646 h 860"/>
              <a:gd name="T98" fmla="*/ 2147483646 w 790"/>
              <a:gd name="T99" fmla="*/ 2147483646 h 860"/>
              <a:gd name="T100" fmla="*/ 2147483646 w 790"/>
              <a:gd name="T101" fmla="*/ 2147483646 h 860"/>
              <a:gd name="T102" fmla="*/ 2147483646 w 790"/>
              <a:gd name="T103" fmla="*/ 2147483646 h 860"/>
              <a:gd name="T104" fmla="*/ 2147483646 w 790"/>
              <a:gd name="T105" fmla="*/ 2147483646 h 860"/>
              <a:gd name="T106" fmla="*/ 2147483646 w 790"/>
              <a:gd name="T107" fmla="*/ 2147483646 h 860"/>
              <a:gd name="T108" fmla="*/ 2147483646 w 790"/>
              <a:gd name="T109" fmla="*/ 2147483646 h 860"/>
              <a:gd name="T110" fmla="*/ 2147483646 w 790"/>
              <a:gd name="T111" fmla="*/ 2147483646 h 860"/>
              <a:gd name="T112" fmla="*/ 2147483646 w 790"/>
              <a:gd name="T113" fmla="*/ 2147483646 h 860"/>
              <a:gd name="T114" fmla="*/ 2147483646 w 790"/>
              <a:gd name="T115" fmla="*/ 2147483646 h 86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90"/>
              <a:gd name="T175" fmla="*/ 0 h 860"/>
              <a:gd name="T176" fmla="*/ 790 w 790"/>
              <a:gd name="T177" fmla="*/ 860 h 86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90" h="860">
                <a:moveTo>
                  <a:pt x="458" y="419"/>
                </a:moveTo>
                <a:lnTo>
                  <a:pt x="775" y="0"/>
                </a:lnTo>
                <a:lnTo>
                  <a:pt x="661" y="0"/>
                </a:lnTo>
                <a:lnTo>
                  <a:pt x="656" y="8"/>
                </a:lnTo>
                <a:lnTo>
                  <a:pt x="645" y="21"/>
                </a:lnTo>
                <a:lnTo>
                  <a:pt x="630" y="40"/>
                </a:lnTo>
                <a:lnTo>
                  <a:pt x="613" y="63"/>
                </a:lnTo>
                <a:lnTo>
                  <a:pt x="593" y="89"/>
                </a:lnTo>
                <a:lnTo>
                  <a:pt x="572" y="119"/>
                </a:lnTo>
                <a:lnTo>
                  <a:pt x="548" y="149"/>
                </a:lnTo>
                <a:lnTo>
                  <a:pt x="525" y="180"/>
                </a:lnTo>
                <a:lnTo>
                  <a:pt x="501" y="211"/>
                </a:lnTo>
                <a:lnTo>
                  <a:pt x="479" y="241"/>
                </a:lnTo>
                <a:lnTo>
                  <a:pt x="459" y="269"/>
                </a:lnTo>
                <a:lnTo>
                  <a:pt x="440" y="294"/>
                </a:lnTo>
                <a:lnTo>
                  <a:pt x="424" y="315"/>
                </a:lnTo>
                <a:lnTo>
                  <a:pt x="413" y="331"/>
                </a:lnTo>
                <a:lnTo>
                  <a:pt x="405" y="342"/>
                </a:lnTo>
                <a:lnTo>
                  <a:pt x="402" y="345"/>
                </a:lnTo>
                <a:lnTo>
                  <a:pt x="142" y="0"/>
                </a:lnTo>
                <a:lnTo>
                  <a:pt x="20" y="0"/>
                </a:lnTo>
                <a:lnTo>
                  <a:pt x="30" y="12"/>
                </a:lnTo>
                <a:lnTo>
                  <a:pt x="45" y="32"/>
                </a:lnTo>
                <a:lnTo>
                  <a:pt x="64" y="57"/>
                </a:lnTo>
                <a:lnTo>
                  <a:pt x="86" y="86"/>
                </a:lnTo>
                <a:lnTo>
                  <a:pt x="111" y="119"/>
                </a:lnTo>
                <a:lnTo>
                  <a:pt x="137" y="155"/>
                </a:lnTo>
                <a:lnTo>
                  <a:pt x="165" y="191"/>
                </a:lnTo>
                <a:lnTo>
                  <a:pt x="194" y="228"/>
                </a:lnTo>
                <a:lnTo>
                  <a:pt x="221" y="264"/>
                </a:lnTo>
                <a:lnTo>
                  <a:pt x="248" y="299"/>
                </a:lnTo>
                <a:lnTo>
                  <a:pt x="272" y="331"/>
                </a:lnTo>
                <a:lnTo>
                  <a:pt x="294" y="360"/>
                </a:lnTo>
                <a:lnTo>
                  <a:pt x="311" y="384"/>
                </a:lnTo>
                <a:lnTo>
                  <a:pt x="326" y="403"/>
                </a:lnTo>
                <a:lnTo>
                  <a:pt x="334" y="414"/>
                </a:lnTo>
                <a:lnTo>
                  <a:pt x="338" y="419"/>
                </a:lnTo>
                <a:lnTo>
                  <a:pt x="0" y="860"/>
                </a:lnTo>
                <a:lnTo>
                  <a:pt x="117" y="860"/>
                </a:lnTo>
                <a:lnTo>
                  <a:pt x="395" y="489"/>
                </a:lnTo>
                <a:lnTo>
                  <a:pt x="669" y="860"/>
                </a:lnTo>
                <a:lnTo>
                  <a:pt x="790" y="860"/>
                </a:lnTo>
                <a:lnTo>
                  <a:pt x="780" y="846"/>
                </a:lnTo>
                <a:lnTo>
                  <a:pt x="765" y="825"/>
                </a:lnTo>
                <a:lnTo>
                  <a:pt x="744" y="800"/>
                </a:lnTo>
                <a:lnTo>
                  <a:pt x="721" y="769"/>
                </a:lnTo>
                <a:lnTo>
                  <a:pt x="695" y="734"/>
                </a:lnTo>
                <a:lnTo>
                  <a:pt x="667" y="698"/>
                </a:lnTo>
                <a:lnTo>
                  <a:pt x="638" y="658"/>
                </a:lnTo>
                <a:lnTo>
                  <a:pt x="608" y="619"/>
                </a:lnTo>
                <a:lnTo>
                  <a:pt x="580" y="581"/>
                </a:lnTo>
                <a:lnTo>
                  <a:pt x="552" y="544"/>
                </a:lnTo>
                <a:lnTo>
                  <a:pt x="527" y="511"/>
                </a:lnTo>
                <a:lnTo>
                  <a:pt x="504" y="480"/>
                </a:lnTo>
                <a:lnTo>
                  <a:pt x="485" y="455"/>
                </a:lnTo>
                <a:lnTo>
                  <a:pt x="470" y="436"/>
                </a:lnTo>
                <a:lnTo>
                  <a:pt x="461" y="423"/>
                </a:lnTo>
                <a:lnTo>
                  <a:pt x="458" y="41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0" y="4076700"/>
            <a:ext cx="8712200" cy="2608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6600" b="1">
                <a:latin typeface="Comic Sans MS" panose="030F0702030302020204" pitchFamily="66" charset="0"/>
              </a:rPr>
              <a:t>Ich 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habe</a:t>
            </a:r>
            <a:r>
              <a:rPr lang="en-GB" altLang="en-US" sz="6600" b="1">
                <a:latin typeface="Comic Sans MS" panose="030F0702030302020204" pitchFamily="66" charset="0"/>
              </a:rPr>
              <a:t> in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6600" b="1">
                <a:latin typeface="Comic Sans MS" panose="030F0702030302020204" pitchFamily="66" charset="0"/>
              </a:rPr>
              <a:t>England 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ge</a:t>
            </a:r>
            <a:r>
              <a:rPr lang="en-GB" altLang="en-US" sz="6600" b="1">
                <a:latin typeface="Comic Sans MS" panose="030F0702030302020204" pitchFamily="66" charset="0"/>
              </a:rPr>
              <a:t>wohn</a:t>
            </a:r>
            <a:r>
              <a:rPr lang="en-GB" altLang="en-US" sz="6600" b="1">
                <a:solidFill>
                  <a:srgbClr val="FF0066"/>
                </a:solidFill>
                <a:latin typeface="Comic Sans MS" panose="030F0702030302020204" pitchFamily="66" charset="0"/>
              </a:rPr>
              <a:t>t</a:t>
            </a:r>
          </a:p>
        </p:txBody>
      </p:sp>
      <p:pic>
        <p:nvPicPr>
          <p:cNvPr id="63493" name="Picture 7" descr="MPj040079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28797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nimBg="1" autoUpdateAnimBg="0"/>
      <p:bldP spid="15565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554162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Using this rule, what would the past participle of these verbs be?</a:t>
            </a:r>
            <a:br>
              <a:rPr lang="en-US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en-US" altLang="en-US" sz="3600" b="1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68475"/>
            <a:ext cx="8686800" cy="5089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 b="1">
                <a:latin typeface="Comic Sans MS" panose="030F0702030302020204" pitchFamily="66" charset="0"/>
              </a:rPr>
              <a:t>		haben		kaufen</a:t>
            </a:r>
          </a:p>
          <a:p>
            <a:pPr eaLnBrk="1" hangingPunct="1">
              <a:buFontTx/>
              <a:buNone/>
            </a:pPr>
            <a:r>
              <a:rPr lang="en-US" altLang="en-US" sz="5400" b="1">
                <a:latin typeface="Comic Sans MS" panose="030F0702030302020204" pitchFamily="66" charset="0"/>
              </a:rPr>
              <a:t>		spielen		tanzen			sagen			sparen</a:t>
            </a:r>
          </a:p>
          <a:p>
            <a:pPr eaLnBrk="1" hangingPunct="1">
              <a:buFontTx/>
              <a:buNone/>
            </a:pPr>
            <a:r>
              <a:rPr lang="en-GB" altLang="en-US" sz="5400" b="1">
                <a:latin typeface="Comic Sans MS" panose="030F0702030302020204" pitchFamily="66" charset="0"/>
              </a:rPr>
              <a:t>		schauen	   faulenzen</a:t>
            </a:r>
          </a:p>
          <a:p>
            <a:pPr eaLnBrk="1" hangingPunct="1">
              <a:buFontTx/>
              <a:buNone/>
            </a:pPr>
            <a:r>
              <a:rPr lang="en-GB" altLang="en-US" sz="5400" b="1">
                <a:latin typeface="Comic Sans MS" panose="030F0702030302020204" pitchFamily="66" charset="0"/>
              </a:rPr>
              <a:t>		machen	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GB" altLang="en-US" sz="5400" b="1">
                <a:latin typeface="Comic Sans MS" panose="030F0702030302020204" pitchFamily="66" charset="0"/>
              </a:rPr>
              <a:t>plauderen</a:t>
            </a:r>
            <a:endParaRPr lang="en-US" altLang="en-US" sz="5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9" name="Picture 3" descr="am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10048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525000" cy="52578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/>
              <a:t>	</a:t>
            </a:r>
            <a:r>
              <a:rPr lang="en-US" altLang="en-US" sz="4400" b="1">
                <a:latin typeface="Comic Sans MS" panose="030F0702030302020204" pitchFamily="66" charset="0"/>
              </a:rPr>
              <a:t>	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US" altLang="en-US" sz="5400" b="1">
                <a:latin typeface="Comic Sans MS" panose="030F0702030302020204" pitchFamily="66" charset="0"/>
              </a:rPr>
              <a:t>hab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altLang="en-US" sz="5400" b="1">
                <a:latin typeface="Comic Sans MS" panose="030F0702030302020204" pitchFamily="66" charset="0"/>
              </a:rPr>
              <a:t>		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US" altLang="en-US" sz="5400" b="1">
                <a:latin typeface="Comic Sans MS" panose="030F0702030302020204" pitchFamily="66" charset="0"/>
              </a:rPr>
              <a:t>kauf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eaLnBrk="1" hangingPunct="1">
              <a:buFontTx/>
              <a:buNone/>
            </a:pPr>
            <a:r>
              <a:rPr lang="en-US" altLang="en-US" sz="5400" b="1">
                <a:latin typeface="Comic Sans MS" panose="030F0702030302020204" pitchFamily="66" charset="0"/>
              </a:rPr>
              <a:t>		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US" altLang="en-US" sz="5400" b="1">
                <a:latin typeface="Comic Sans MS" panose="030F0702030302020204" pitchFamily="66" charset="0"/>
              </a:rPr>
              <a:t>spiel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altLang="en-US" sz="5400" b="1">
                <a:latin typeface="Comic Sans MS" panose="030F0702030302020204" pitchFamily="66" charset="0"/>
              </a:rPr>
              <a:t>		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US" altLang="en-US" sz="5400" b="1">
                <a:latin typeface="Comic Sans MS" panose="030F0702030302020204" pitchFamily="66" charset="0"/>
              </a:rPr>
              <a:t>tanz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altLang="en-US" sz="5400" b="1">
                <a:latin typeface="Comic Sans MS" panose="030F0702030302020204" pitchFamily="66" charset="0"/>
              </a:rPr>
              <a:t>		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US" altLang="en-US" sz="5400" b="1">
                <a:latin typeface="Comic Sans MS" panose="030F0702030302020204" pitchFamily="66" charset="0"/>
              </a:rPr>
              <a:t>sag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altLang="en-US" sz="5400" b="1">
                <a:latin typeface="Comic Sans MS" panose="030F0702030302020204" pitchFamily="66" charset="0"/>
              </a:rPr>
              <a:t>		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US" altLang="en-US" sz="5400" b="1">
                <a:latin typeface="Comic Sans MS" panose="030F0702030302020204" pitchFamily="66" charset="0"/>
              </a:rPr>
              <a:t>spar</a:t>
            </a:r>
            <a:r>
              <a:rPr lang="en-US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eaLnBrk="1" hangingPunct="1">
              <a:buFontTx/>
              <a:buNone/>
            </a:pPr>
            <a:r>
              <a:rPr lang="en-GB" altLang="en-US" sz="5400" b="1">
                <a:latin typeface="Comic Sans MS" panose="030F0702030302020204" pitchFamily="66" charset="0"/>
              </a:rPr>
              <a:t>		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GB" altLang="en-US" sz="5400" b="1">
                <a:latin typeface="Comic Sans MS" panose="030F0702030302020204" pitchFamily="66" charset="0"/>
              </a:rPr>
              <a:t>schau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5400" b="1">
                <a:latin typeface="Comic Sans MS" panose="030F0702030302020204" pitchFamily="66" charset="0"/>
              </a:rPr>
              <a:t>	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ge</a:t>
            </a:r>
            <a:r>
              <a:rPr lang="en-GB" altLang="en-US" sz="5400" b="1">
                <a:latin typeface="Comic Sans MS" panose="030F0702030302020204" pitchFamily="66" charset="0"/>
              </a:rPr>
              <a:t>faulenz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eaLnBrk="1" hangingPunct="1">
              <a:buFontTx/>
              <a:buNone/>
            </a:pP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		ge</a:t>
            </a:r>
            <a:r>
              <a:rPr lang="en-GB" altLang="en-US" sz="5400" b="1">
                <a:latin typeface="Comic Sans MS" panose="030F0702030302020204" pitchFamily="66" charset="0"/>
              </a:rPr>
              <a:t>mach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	   ge</a:t>
            </a:r>
            <a:r>
              <a:rPr lang="en-GB" altLang="en-US" sz="5400" b="1">
                <a:latin typeface="Comic Sans MS" panose="030F0702030302020204" pitchFamily="66" charset="0"/>
              </a:rPr>
              <a:t>plauder</a:t>
            </a:r>
            <a:r>
              <a:rPr lang="en-GB" altLang="en-US" sz="5400" b="1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endParaRPr lang="en-US" altLang="en-US" sz="5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MCj02785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73463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3" name="Picture 3" descr="MCj021341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60350"/>
            <a:ext cx="252095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4" name="Picture 4" descr="MCj025244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3034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 descr="MCj030145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1944688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 descr="MCj0197702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8913"/>
            <a:ext cx="2303462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7" descr="8 écouter de la musiq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716338"/>
            <a:ext cx="2447925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79388" y="1773238"/>
            <a:ext cx="2413000" cy="1373187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Ich habe Rugby gespielt</a:t>
            </a: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2916238" y="1916113"/>
            <a:ext cx="3097212" cy="9461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Ich habe Fussball gespielt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6443663" y="1844675"/>
            <a:ext cx="2700337" cy="137318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Ich habe Tischtennis gespielt</a:t>
            </a: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3348038" y="5445125"/>
            <a:ext cx="2519362" cy="94615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Ich habe Musik gehört</a:t>
            </a:r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250825" y="5229225"/>
            <a:ext cx="2844800" cy="137318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Ich habe Basketball gespielt</a:t>
            </a:r>
          </a:p>
        </p:txBody>
      </p:sp>
      <p:sp>
        <p:nvSpPr>
          <p:cNvPr id="159757" name="Text Box 13"/>
          <p:cNvSpPr txBox="1">
            <a:spLocks noChangeArrowheads="1"/>
          </p:cNvSpPr>
          <p:nvPr/>
        </p:nvSpPr>
        <p:spPr bwMode="auto">
          <a:xfrm>
            <a:off x="6516688" y="5661025"/>
            <a:ext cx="2232025" cy="1373188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  <a:t>Ich habe getanzt</a:t>
            </a:r>
            <a:br>
              <a:rPr lang="en-GB" altLang="en-US" sz="2800" b="1"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en-GB" altLang="en-US" sz="2800" b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 animBg="1"/>
      <p:bldP spid="159753" grpId="0" animBg="1"/>
      <p:bldP spid="159754" grpId="0" animBg="1"/>
      <p:bldP spid="159755" grpId="0" animBg="1"/>
      <p:bldP spid="159756" grpId="0" animBg="1"/>
      <p:bldP spid="1597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25888" y="2103438"/>
            <a:ext cx="365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000" dirty="0">
                <a:latin typeface="Kristen ITC" panose="03050502040202030202" pitchFamily="66" charset="0"/>
              </a:rPr>
              <a:t>DAS DATUM </a:t>
            </a:r>
            <a:br>
              <a:rPr lang="en-US" altLang="en-US" sz="3000" dirty="0">
                <a:latin typeface="Kristen ITC" panose="03050502040202030202" pitchFamily="66" charset="0"/>
              </a:rPr>
            </a:br>
            <a:br>
              <a:rPr lang="en-US" altLang="en-US" sz="3000" dirty="0">
                <a:latin typeface="Kristen ITC" panose="03050502040202030202" pitchFamily="66" charset="0"/>
              </a:rPr>
            </a:br>
            <a:r>
              <a:rPr lang="en-US" altLang="en-US" sz="3000" dirty="0">
                <a:latin typeface="Kristen ITC" panose="03050502040202030202" pitchFamily="66" charset="0"/>
              </a:rPr>
              <a:t>GEBURTSTAGE</a:t>
            </a:r>
            <a:br>
              <a:rPr lang="en-US" altLang="en-US" sz="3000" dirty="0">
                <a:latin typeface="Kristen ITC" panose="03050502040202030202" pitchFamily="66" charset="0"/>
              </a:rPr>
            </a:br>
            <a:br>
              <a:rPr lang="en-US" altLang="en-US" sz="3000" dirty="0">
                <a:latin typeface="Kristen ITC" panose="03050502040202030202" pitchFamily="66" charset="0"/>
              </a:rPr>
            </a:br>
            <a:endParaRPr lang="en-US" altLang="en-US" sz="3000" dirty="0">
              <a:latin typeface="Kristen ITC" panose="03050502040202030202" pitchFamily="66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000500"/>
            <a:ext cx="2971800" cy="1371600"/>
          </a:xfrm>
        </p:spPr>
        <p:txBody>
          <a:bodyPr/>
          <a:lstStyle/>
          <a:p>
            <a:pPr>
              <a:defRPr/>
            </a:pPr>
            <a:r>
              <a:rPr lang="en-US" altLang="en-US" sz="3000">
                <a:latin typeface="Kristen ITC" panose="03050502040202030202" pitchFamily="66" charset="0"/>
              </a:rPr>
              <a:t>UND</a:t>
            </a:r>
          </a:p>
          <a:p>
            <a:pPr>
              <a:defRPr/>
            </a:pPr>
            <a:r>
              <a:rPr lang="en-US" altLang="en-US" sz="3000">
                <a:latin typeface="Kristen ITC" panose="03050502040202030202" pitchFamily="66" charset="0"/>
              </a:rPr>
              <a:t> WETTER</a:t>
            </a:r>
          </a:p>
        </p:txBody>
      </p:sp>
      <p:pic>
        <p:nvPicPr>
          <p:cNvPr id="46084" name="Picture 5" descr="MPj043841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38538"/>
            <a:ext cx="278288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6" descr="MCj033620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143000"/>
            <a:ext cx="272097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9 faire mes devoi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33375"/>
            <a:ext cx="172878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 descr="MCj021341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04813"/>
            <a:ext cx="1655763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8" name="Picture 4" descr="MCj0252441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1476375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5" descr="MCj019770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0350"/>
            <a:ext cx="19446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250825" y="1916113"/>
            <a:ext cx="865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he</a:t>
            </a:r>
          </a:p>
        </p:txBody>
      </p:sp>
      <p:sp>
        <p:nvSpPr>
          <p:cNvPr id="67591" name="Text Box 8"/>
          <p:cNvSpPr txBox="1">
            <a:spLocks noChangeArrowheads="1"/>
          </p:cNvSpPr>
          <p:nvPr/>
        </p:nvSpPr>
        <p:spPr bwMode="auto">
          <a:xfrm>
            <a:off x="1908175" y="1844675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she</a:t>
            </a:r>
          </a:p>
        </p:txBody>
      </p:sp>
      <p:sp>
        <p:nvSpPr>
          <p:cNvPr id="67592" name="Text Box 9"/>
          <p:cNvSpPr txBox="1">
            <a:spLocks noChangeArrowheads="1"/>
          </p:cNvSpPr>
          <p:nvPr/>
        </p:nvSpPr>
        <p:spPr bwMode="auto">
          <a:xfrm>
            <a:off x="4356100" y="1844675"/>
            <a:ext cx="865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we</a:t>
            </a:r>
          </a:p>
        </p:txBody>
      </p:sp>
      <p:sp>
        <p:nvSpPr>
          <p:cNvPr id="67593" name="Text Box 10"/>
          <p:cNvSpPr txBox="1">
            <a:spLocks noChangeArrowheads="1"/>
          </p:cNvSpPr>
          <p:nvPr/>
        </p:nvSpPr>
        <p:spPr bwMode="auto">
          <a:xfrm>
            <a:off x="6948488" y="1844675"/>
            <a:ext cx="1223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they</a:t>
            </a: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1871663" y="2924175"/>
            <a:ext cx="7272337" cy="350678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702030302020204" pitchFamily="66" charset="0"/>
                <a:cs typeface="Arial" panose="020B0604020202020204" pitchFamily="34" charset="0"/>
              </a:rPr>
              <a:t>Er hat Rugby gespielt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702030302020204" pitchFamily="66" charset="0"/>
                <a:cs typeface="Arial" panose="020B0604020202020204" pitchFamily="34" charset="0"/>
              </a:rPr>
              <a:t>Sie hat Fussball gespielt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702030302020204" pitchFamily="66" charset="0"/>
                <a:cs typeface="Arial" panose="020B0604020202020204" pitchFamily="34" charset="0"/>
              </a:rPr>
              <a:t>Wir haben Hausaufgaben gemacht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b="1">
                <a:latin typeface="Comic Sans MS" panose="030F0702030302020204" pitchFamily="66" charset="0"/>
                <a:cs typeface="Arial" panose="020B0604020202020204" pitchFamily="34" charset="0"/>
              </a:rPr>
              <a:t>Sie haben Tischtennis gespielt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GB" altLang="en-US" b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7595" name="Rectangle 13"/>
          <p:cNvSpPr>
            <a:spLocks noChangeArrowheads="1"/>
          </p:cNvSpPr>
          <p:nvPr/>
        </p:nvSpPr>
        <p:spPr bwMode="auto">
          <a:xfrm>
            <a:off x="0" y="2852738"/>
            <a:ext cx="1944688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latin typeface="Comic Sans MS" panose="030F0702030302020204" pitchFamily="66" charset="0"/>
              </a:rPr>
              <a:t>Ich habe</a:t>
            </a:r>
          </a:p>
          <a:p>
            <a:pPr eaLnBrk="1" hangingPunct="1"/>
            <a:r>
              <a:rPr lang="en-GB" altLang="en-US" sz="2400" b="1">
                <a:latin typeface="Comic Sans MS" panose="030F0702030302020204" pitchFamily="66" charset="0"/>
              </a:rPr>
              <a:t>Du hast</a:t>
            </a:r>
          </a:p>
          <a:p>
            <a:pPr eaLnBrk="1" hangingPunct="1"/>
            <a:r>
              <a:rPr lang="en-GB" altLang="en-US" sz="2400" b="1">
                <a:latin typeface="Comic Sans MS" panose="030F0702030302020204" pitchFamily="66" charset="0"/>
              </a:rPr>
              <a:t>Er/sie hat</a:t>
            </a:r>
          </a:p>
          <a:p>
            <a:pPr eaLnBrk="1" hangingPunct="1"/>
            <a:r>
              <a:rPr lang="en-GB" altLang="en-US" sz="2400" b="1">
                <a:latin typeface="Comic Sans MS" panose="030F0702030302020204" pitchFamily="66" charset="0"/>
              </a:rPr>
              <a:t>Wir haben</a:t>
            </a:r>
          </a:p>
          <a:p>
            <a:pPr eaLnBrk="1" hangingPunct="1"/>
            <a:r>
              <a:rPr lang="en-GB" altLang="en-US" sz="2400" b="1">
                <a:latin typeface="Comic Sans MS" panose="030F0702030302020204" pitchFamily="66" charset="0"/>
              </a:rPr>
              <a:t>Sie haben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0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MCj02785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154112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3" descr="MCj030145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87325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2" name="Picture 4" descr="8 écouter de la musiq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76250"/>
            <a:ext cx="23050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Text Box 6"/>
          <p:cNvSpPr txBox="1">
            <a:spLocks noChangeArrowheads="1"/>
          </p:cNvSpPr>
          <p:nvPr/>
        </p:nvSpPr>
        <p:spPr bwMode="auto">
          <a:xfrm>
            <a:off x="3203575" y="2276475"/>
            <a:ext cx="865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he</a:t>
            </a:r>
          </a:p>
        </p:txBody>
      </p:sp>
      <p:sp>
        <p:nvSpPr>
          <p:cNvPr id="68614" name="Text Box 7"/>
          <p:cNvSpPr txBox="1">
            <a:spLocks noChangeArrowheads="1"/>
          </p:cNvSpPr>
          <p:nvPr/>
        </p:nvSpPr>
        <p:spPr bwMode="auto">
          <a:xfrm>
            <a:off x="7524750" y="2276475"/>
            <a:ext cx="12985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she</a:t>
            </a:r>
          </a:p>
        </p:txBody>
      </p:sp>
      <p:sp>
        <p:nvSpPr>
          <p:cNvPr id="68615" name="Text Box 8"/>
          <p:cNvSpPr txBox="1">
            <a:spLocks noChangeArrowheads="1"/>
          </p:cNvSpPr>
          <p:nvPr/>
        </p:nvSpPr>
        <p:spPr bwMode="auto">
          <a:xfrm>
            <a:off x="468313" y="2276475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she</a:t>
            </a:r>
          </a:p>
        </p:txBody>
      </p:sp>
      <p:sp>
        <p:nvSpPr>
          <p:cNvPr id="68616" name="Text Box 9"/>
          <p:cNvSpPr txBox="1">
            <a:spLocks noChangeArrowheads="1"/>
          </p:cNvSpPr>
          <p:nvPr/>
        </p:nvSpPr>
        <p:spPr bwMode="auto">
          <a:xfrm>
            <a:off x="5435600" y="2276475"/>
            <a:ext cx="165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we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95288" y="2997200"/>
            <a:ext cx="7920037" cy="366236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Sie hat Basketball gespielt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Er hat Musik gehört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Wir haben Tischtennis gespielt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  <a:t>Sie hat getanzt</a:t>
            </a:r>
            <a:br>
              <a:rPr lang="en-GB" altLang="en-US" sz="3600" b="1">
                <a:latin typeface="Comic Sans MS" panose="030F0702030302020204" pitchFamily="66" charset="0"/>
                <a:cs typeface="Arial" panose="020B0604020202020204" pitchFamily="34" charset="0"/>
              </a:rPr>
            </a:br>
            <a:endParaRPr lang="en-GB" altLang="en-US" sz="3600" b="1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68618" name="Picture 11" descr="MCj019770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20713"/>
            <a:ext cx="2303463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1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6000" b="1" u="sng">
                <a:latin typeface="Comic Sans MS" panose="030F0702030302020204" pitchFamily="66" charset="0"/>
              </a:rPr>
              <a:t>Haben and Sein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You should already know how to use these two verbs. You have been using them since the start of the course. </a:t>
            </a:r>
          </a:p>
          <a:p>
            <a:pPr eaLnBrk="1" hangingPunct="1"/>
            <a:endParaRPr lang="en-GB" altLang="en-US" sz="4000" b="1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Let’s have a look at the two verbs.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b="1" u="sng">
                <a:latin typeface="Comic Sans MS" panose="030F0702030302020204" pitchFamily="66" charset="0"/>
              </a:rPr>
              <a:t>HABEN OR SEIN?</a:t>
            </a:r>
            <a:endParaRPr lang="en-US" altLang="en-US" sz="5400" b="1" u="sng">
              <a:latin typeface="Comic Sans MS" panose="030F0702030302020204" pitchFamily="66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Most verbs use haben.</a:t>
            </a:r>
          </a:p>
          <a:p>
            <a:pPr eaLnBrk="1" hangingPunct="1"/>
            <a:endParaRPr lang="en-GB" altLang="en-US" sz="4000" b="1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A small group use sein and they are almost all to do with </a:t>
            </a:r>
            <a:r>
              <a:rPr lang="en-GB" altLang="en-US" sz="4000" b="1">
                <a:solidFill>
                  <a:srgbClr val="FF0066"/>
                </a:solidFill>
                <a:latin typeface="Comic Sans MS" panose="030F0702030302020204" pitchFamily="66" charset="0"/>
              </a:rPr>
              <a:t>MOVING</a:t>
            </a:r>
          </a:p>
          <a:p>
            <a:pPr eaLnBrk="1" hangingPunct="1"/>
            <a:endParaRPr lang="en-GB" altLang="en-US" sz="4000" b="1"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4000" b="1">
                <a:latin typeface="Comic Sans MS" panose="030F0702030302020204" pitchFamily="66" charset="0"/>
              </a:rPr>
              <a:t>E.g gehen, fahren, fliegen etc..</a:t>
            </a:r>
            <a:endParaRPr lang="en-US" altLang="en-US" sz="40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b="1" u="sng">
                <a:latin typeface="Comic Sans MS" panose="030F0702030302020204" pitchFamily="66" charset="0"/>
              </a:rPr>
              <a:t>sein – to be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 am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you are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he is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she is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we are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you (polite) are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they are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Ich bin</a:t>
            </a:r>
          </a:p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du bist</a:t>
            </a:r>
          </a:p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er ist</a:t>
            </a:r>
          </a:p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sie ist</a:t>
            </a:r>
          </a:p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wir sind</a:t>
            </a:r>
          </a:p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Sie sind</a:t>
            </a:r>
          </a:p>
          <a:p>
            <a:pPr eaLnBrk="1" hangingPunct="1"/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sie sind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600" b="1" u="sng">
                <a:latin typeface="Comic Sans MS" panose="030F0702030302020204" pitchFamily="66" charset="0"/>
              </a:rPr>
              <a:t>REMEMBER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en-GB" altLang="en-US" b="1">
              <a:latin typeface="Comic Sans MS" panose="030F07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All verbs go with haben except those which involve motion (e.g. to go)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GB" altLang="en-US" sz="3600" b="1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b="1">
                <a:latin typeface="Comic Sans MS" panose="030F0702030302020204" pitchFamily="66" charset="0"/>
              </a:rPr>
              <a:t>The </a:t>
            </a:r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haben/sein</a:t>
            </a:r>
            <a:r>
              <a:rPr lang="en-GB" altLang="en-US" sz="3600" b="1">
                <a:latin typeface="Comic Sans MS" panose="030F0702030302020204" pitchFamily="66" charset="0"/>
              </a:rPr>
              <a:t> goes at the </a:t>
            </a:r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START</a:t>
            </a:r>
            <a:r>
              <a:rPr lang="en-GB" altLang="en-US" sz="3600" b="1">
                <a:latin typeface="Comic Sans MS" panose="030F0702030302020204" pitchFamily="66" charset="0"/>
              </a:rPr>
              <a:t> of the sentence next to the subject (I, you etc.)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GB" altLang="en-US" sz="3600" b="1">
              <a:latin typeface="Comic Sans MS" panose="030F0702030302020204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GB" altLang="en-US" sz="3600" b="1">
                <a:latin typeface="Comic Sans MS" panose="030F0702030302020204" pitchFamily="66" charset="0"/>
              </a:rPr>
              <a:t>3.</a:t>
            </a:r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3600" b="1">
                <a:latin typeface="Comic Sans MS" panose="030F0702030302020204" pitchFamily="66" charset="0"/>
              </a:rPr>
              <a:t>The </a:t>
            </a:r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past participle</a:t>
            </a:r>
            <a:r>
              <a:rPr lang="en-GB" altLang="en-US" sz="3600" b="1">
                <a:latin typeface="Comic Sans MS" panose="030F0702030302020204" pitchFamily="66" charset="0"/>
              </a:rPr>
              <a:t> always goes at the </a:t>
            </a:r>
            <a:r>
              <a:rPr lang="en-GB" altLang="en-US" sz="3600" b="1">
                <a:solidFill>
                  <a:srgbClr val="FF0066"/>
                </a:solidFill>
                <a:latin typeface="Comic Sans MS" panose="030F0702030302020204" pitchFamily="66" charset="0"/>
              </a:rPr>
              <a:t>END</a:t>
            </a:r>
            <a:r>
              <a:rPr lang="en-GB" altLang="en-US" sz="3600" b="1">
                <a:latin typeface="Comic Sans MS" panose="030F0702030302020204" pitchFamily="66" charset="0"/>
              </a:rPr>
              <a:t> of the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/>
              <a:t>Wo warst du schon?</a:t>
            </a:r>
            <a:endParaRPr lang="en-US" altLang="en-US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/>
              <a:t>Ich war mal in NYC!</a:t>
            </a:r>
          </a:p>
          <a:p>
            <a:r>
              <a:rPr lang="de-DE" altLang="en-US"/>
              <a:t>Ich war in Europa!</a:t>
            </a:r>
          </a:p>
          <a:p>
            <a:r>
              <a:rPr lang="de-DE" altLang="en-US"/>
              <a:t>Ich war in Charleston! </a:t>
            </a:r>
          </a:p>
          <a:p>
            <a:r>
              <a:rPr lang="de-DE" altLang="en-US"/>
              <a:t>Er war in Charleston.</a:t>
            </a:r>
          </a:p>
          <a:p>
            <a:r>
              <a:rPr lang="de-DE" altLang="en-US"/>
              <a:t>Sie war in Alabama.</a:t>
            </a:r>
          </a:p>
          <a:p>
            <a:r>
              <a:rPr lang="de-DE" altLang="en-US"/>
              <a:t>Wo warst du?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8459788" cy="1470025"/>
          </a:xfrm>
        </p:spPr>
        <p:txBody>
          <a:bodyPr/>
          <a:lstStyle/>
          <a:p>
            <a:pPr eaLnBrk="1" hangingPunct="1"/>
            <a:r>
              <a:rPr lang="en-GB" altLang="en-US" sz="6000" b="1" u="sng">
                <a:latin typeface="Comic Sans MS" panose="030F0702030302020204" pitchFamily="66" charset="0"/>
              </a:rPr>
              <a:t>THE PERFECT TENSE IN GERMAN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z="5400" b="1">
                <a:latin typeface="Comic Sans MS" panose="030F0702030302020204" pitchFamily="66" charset="0"/>
              </a:rPr>
              <a:t>Talking about the past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6000" b="1" u="sng">
                <a:latin typeface="Comic Sans MS" panose="030F0702030302020204" pitchFamily="66" charset="0"/>
              </a:rPr>
              <a:t>Perfect Tense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2000"/>
          </a:p>
          <a:p>
            <a:pPr eaLnBrk="1" hangingPunct="1">
              <a:lnSpc>
                <a:spcPct val="80000"/>
              </a:lnSpc>
            </a:pPr>
            <a:r>
              <a:rPr lang="en-GB" altLang="en-US" sz="4000" b="1">
                <a:latin typeface="Comic Sans MS" panose="030F0702030302020204" pitchFamily="66" charset="0"/>
              </a:rPr>
              <a:t>In this lesson you will learn some examples of the past tense in German</a:t>
            </a:r>
          </a:p>
          <a:p>
            <a:pPr eaLnBrk="1" hangingPunct="1">
              <a:lnSpc>
                <a:spcPct val="80000"/>
              </a:lnSpc>
            </a:pPr>
            <a:endParaRPr lang="en-GB" altLang="en-US" sz="4000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4000" b="1">
                <a:latin typeface="Comic Sans MS" panose="030F0702030302020204" pitchFamily="66" charset="0"/>
              </a:rPr>
              <a:t>You will learn how to form the past tense and apply the rules to simple sentences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b="1" u="sng">
                <a:latin typeface="Comic Sans MS" panose="030F0702030302020204" pitchFamily="66" charset="0"/>
              </a:rPr>
              <a:t>Present Tense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4400" b="1">
                <a:latin typeface="Comic Sans MS" panose="030F0702030302020204" pitchFamily="66" charset="0"/>
              </a:rPr>
              <a:t>Let’s look at some of these verbs in the present tense</a:t>
            </a:r>
          </a:p>
          <a:p>
            <a:pPr eaLnBrk="1" hangingPunct="1"/>
            <a:endParaRPr lang="en-GB" altLang="en-US" sz="4400" b="1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4400" b="1">
                <a:latin typeface="Comic Sans MS" panose="030F0702030302020204" pitchFamily="66" charset="0"/>
              </a:rPr>
              <a:t>You should by now have used many of these verbs in your writing!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800" b="1" u="sng">
                <a:latin typeface="Comic Sans MS" panose="030F0702030302020204" pitchFamily="66" charset="0"/>
              </a:rPr>
              <a:t>Present Tense</a:t>
            </a:r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4067175" y="1600200"/>
            <a:ext cx="5076825" cy="4525963"/>
          </a:xfrm>
        </p:spPr>
        <p:txBody>
          <a:bodyPr/>
          <a:lstStyle/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 play football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Ich spiele Fussball</a:t>
            </a:r>
          </a:p>
          <a:p>
            <a:pPr eaLnBrk="1" hangingPunct="1"/>
            <a:endParaRPr lang="en-GB" altLang="en-US" sz="3600" b="1">
              <a:latin typeface="Comic Sans MS" panose="030F0702030302020204" pitchFamily="66" charset="0"/>
            </a:endParaRPr>
          </a:p>
          <a:p>
            <a:pPr eaLnBrk="1" hangingPunct="1"/>
            <a:endParaRPr lang="en-GB" altLang="en-US" sz="3600" b="1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 learn English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Ich lerne Englisch</a:t>
            </a:r>
          </a:p>
        </p:txBody>
      </p:sp>
      <p:pic>
        <p:nvPicPr>
          <p:cNvPr id="54276" name="Picture 11" descr="j0407724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1341438"/>
            <a:ext cx="2200275" cy="2200275"/>
          </a:xfrm>
          <a:noFill/>
        </p:spPr>
      </p:pic>
      <p:pic>
        <p:nvPicPr>
          <p:cNvPr id="54277" name="Picture 12" descr="http://www.sigchi.fi/sigchi-site/kuvia/english_flag.gi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4183063"/>
            <a:ext cx="2809875" cy="1708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800" b="1" u="sng">
                <a:latin typeface="Comic Sans MS" panose="030F0702030302020204" pitchFamily="66" charset="0"/>
              </a:rPr>
              <a:t>Present Tense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 eat frensh-fries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Ich esse Pommes</a:t>
            </a:r>
          </a:p>
          <a:p>
            <a:pPr eaLnBrk="1" hangingPunct="1"/>
            <a:endParaRPr lang="en-GB" altLang="en-US" sz="3600" b="1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 drink coke</a:t>
            </a:r>
          </a:p>
          <a:p>
            <a:pPr eaLnBrk="1" hangingPunct="1"/>
            <a:r>
              <a:rPr lang="en-GB" altLang="en-US" sz="3600" b="1">
                <a:latin typeface="Comic Sans MS" panose="030F0702030302020204" pitchFamily="66" charset="0"/>
              </a:rPr>
              <a:t>Ich trinke Cola</a:t>
            </a:r>
          </a:p>
        </p:txBody>
      </p:sp>
      <p:pic>
        <p:nvPicPr>
          <p:cNvPr id="55300" name="Picture 7" descr="http://www.altenhof-werbellinsee.de/Alte-Fischerei/speise5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12875"/>
            <a:ext cx="1914525" cy="2238375"/>
          </a:xfrm>
          <a:noFill/>
        </p:spPr>
      </p:pic>
      <p:pic>
        <p:nvPicPr>
          <p:cNvPr id="55301" name="Picture 8" descr="http://nadav.harel.org.il/cola/newhome/coke_can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4005263"/>
            <a:ext cx="2120900" cy="26304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54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6000" b="1" u="sng">
                <a:latin typeface="Comic Sans MS" panose="030F0702030302020204" pitchFamily="66" charset="0"/>
              </a:rPr>
              <a:t>Changing from Present into Past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2400"/>
          </a:p>
          <a:p>
            <a:pPr eaLnBrk="1" hangingPunct="1">
              <a:lnSpc>
                <a:spcPct val="80000"/>
              </a:lnSpc>
            </a:pPr>
            <a:r>
              <a:rPr lang="en-GB" altLang="en-US" b="1">
                <a:latin typeface="Comic Sans MS" panose="030F0702030302020204" pitchFamily="66" charset="0"/>
              </a:rPr>
              <a:t>The big difference between present and past is that you need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two</a:t>
            </a:r>
            <a:r>
              <a:rPr lang="en-GB" altLang="en-US" b="1">
                <a:latin typeface="Comic Sans MS" panose="030F0702030302020204" pitchFamily="66" charset="0"/>
              </a:rPr>
              <a:t> verbs (doing words) instead of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one</a:t>
            </a:r>
            <a:r>
              <a:rPr lang="en-GB" altLang="en-US" b="1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GB" altLang="en-US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b="1">
                <a:latin typeface="Comic Sans MS" panose="030F0702030302020204" pitchFamily="66" charset="0"/>
              </a:rPr>
              <a:t>These two verbs are:</a:t>
            </a:r>
          </a:p>
          <a:p>
            <a:pPr eaLnBrk="1" hangingPunct="1">
              <a:lnSpc>
                <a:spcPct val="80000"/>
              </a:lnSpc>
            </a:pPr>
            <a:endParaRPr lang="en-GB" altLang="en-US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b="1">
                <a:latin typeface="Comic Sans MS" panose="030F0702030302020204" pitchFamily="66" charset="0"/>
              </a:rPr>
              <a:t>a part of the verb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‘haben</a:t>
            </a:r>
            <a:r>
              <a:rPr lang="en-GB" altLang="en-US" b="1">
                <a:latin typeface="Comic Sans MS" panose="030F0702030302020204" pitchFamily="66" charset="0"/>
              </a:rPr>
              <a:t>’ – to have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or ‘sein</a:t>
            </a:r>
            <a:r>
              <a:rPr lang="en-GB" altLang="en-US" b="1">
                <a:latin typeface="Comic Sans MS" panose="030F0702030302020204" pitchFamily="66" charset="0"/>
              </a:rPr>
              <a:t>’ – to be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b="1">
              <a:latin typeface="Comic Sans MS" panose="030F0702030302020204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b="1">
                <a:latin typeface="Comic Sans MS" panose="030F0702030302020204" pitchFamily="66" charset="0"/>
              </a:rPr>
              <a:t>a ‘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past participle’</a:t>
            </a:r>
            <a:r>
              <a:rPr lang="en-GB" altLang="en-US" b="1"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583</Words>
  <Application>Microsoft Office PowerPoint</Application>
  <PresentationFormat>On-screen Show (4:3)</PresentationFormat>
  <Paragraphs>162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Azure</vt:lpstr>
      <vt:lpstr>Dads Tie</vt:lpstr>
      <vt:lpstr>Jetzt machen</vt:lpstr>
      <vt:lpstr>DAS DATUM   GEBURTSTAGE  </vt:lpstr>
      <vt:lpstr>Wo warst du schon?</vt:lpstr>
      <vt:lpstr>THE PERFECT TENSE IN GERMAN</vt:lpstr>
      <vt:lpstr>Perfect Tense</vt:lpstr>
      <vt:lpstr>Present Tense</vt:lpstr>
      <vt:lpstr>Present Tense</vt:lpstr>
      <vt:lpstr>Present Tense</vt:lpstr>
      <vt:lpstr>Changing from Present into Past</vt:lpstr>
      <vt:lpstr>haben – to have</vt:lpstr>
      <vt:lpstr>PowerPoint Presentation</vt:lpstr>
      <vt:lpstr>PowerPoint Presentation</vt:lpstr>
      <vt:lpstr>PowerPoint Presentation</vt:lpstr>
      <vt:lpstr>PowerPoint Presentation</vt:lpstr>
      <vt:lpstr>hören</vt:lpstr>
      <vt:lpstr>wohnen</vt:lpstr>
      <vt:lpstr>Using this rule, what would the past participle of these verbs be? </vt:lpstr>
      <vt:lpstr>PowerPoint Presentation</vt:lpstr>
      <vt:lpstr>PowerPoint Presentation</vt:lpstr>
      <vt:lpstr>PowerPoint Presentation</vt:lpstr>
      <vt:lpstr>PowerPoint Presentation</vt:lpstr>
      <vt:lpstr>Haben and Sein</vt:lpstr>
      <vt:lpstr>HABEN OR SEIN?</vt:lpstr>
      <vt:lpstr>sein – to be</vt:lpstr>
      <vt:lpstr>REMEMBER</vt:lpstr>
    </vt:vector>
  </TitlesOfParts>
  <Company>Research Machines plc.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Perfect Tense in German</dc:title>
  <dc:creator>mfllogin</dc:creator>
  <cp:lastModifiedBy>kelsey ehnle</cp:lastModifiedBy>
  <cp:revision>43</cp:revision>
  <cp:lastPrinted>1601-01-01T00:00:00Z</cp:lastPrinted>
  <dcterms:created xsi:type="dcterms:W3CDTF">2006-11-29T19:07:59Z</dcterms:created>
  <dcterms:modified xsi:type="dcterms:W3CDTF">2017-03-03T16:57:15Z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